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83" r:id="rId2"/>
    <p:sldId id="287" r:id="rId3"/>
    <p:sldId id="294" r:id="rId4"/>
    <p:sldId id="315" r:id="rId5"/>
    <p:sldId id="306" r:id="rId6"/>
    <p:sldId id="307" r:id="rId7"/>
    <p:sldId id="309" r:id="rId8"/>
    <p:sldId id="311" r:id="rId9"/>
    <p:sldId id="312" r:id="rId10"/>
    <p:sldId id="310" r:id="rId11"/>
    <p:sldId id="313" r:id="rId12"/>
    <p:sldId id="314" r:id="rId13"/>
    <p:sldId id="308" r:id="rId14"/>
    <p:sldId id="316"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853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20" autoAdjust="0"/>
  </p:normalViewPr>
  <p:slideViewPr>
    <p:cSldViewPr>
      <p:cViewPr varScale="1">
        <p:scale>
          <a:sx n="75" d="100"/>
          <a:sy n="75" d="100"/>
        </p:scale>
        <p:origin x="137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5138"/>
          </a:xfrm>
          <a:prstGeom prst="rect">
            <a:avLst/>
          </a:prstGeom>
        </p:spPr>
        <p:txBody>
          <a:bodyPr vert="horz" lIns="91438" tIns="45719" rIns="91438" bIns="45719" rtlCol="0"/>
          <a:lstStyle>
            <a:lvl1pPr algn="r">
              <a:defRPr sz="1200"/>
            </a:lvl1pPr>
          </a:lstStyle>
          <a:p>
            <a:fld id="{CA80C418-219B-48DD-80D3-D7D87215F967}" type="datetimeFigureOut">
              <a:rPr lang="en-US" smtClean="0"/>
              <a:t>8/24/2017</a:t>
            </a:fld>
            <a:endParaRPr lang="en-US"/>
          </a:p>
        </p:txBody>
      </p:sp>
      <p:sp>
        <p:nvSpPr>
          <p:cNvPr id="4" name="Footer Placeholder 3"/>
          <p:cNvSpPr>
            <a:spLocks noGrp="1"/>
          </p:cNvSpPr>
          <p:nvPr>
            <p:ph type="ftr" sz="quarter" idx="2"/>
          </p:nvPr>
        </p:nvSpPr>
        <p:spPr>
          <a:xfrm>
            <a:off x="0" y="8829676"/>
            <a:ext cx="2971800" cy="465138"/>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676"/>
            <a:ext cx="2971800" cy="465138"/>
          </a:xfrm>
          <a:prstGeom prst="rect">
            <a:avLst/>
          </a:prstGeom>
        </p:spPr>
        <p:txBody>
          <a:bodyPr vert="horz" lIns="91438" tIns="45719" rIns="91438" bIns="45719" rtlCol="0" anchor="b"/>
          <a:lstStyle>
            <a:lvl1pPr algn="r">
              <a:defRPr sz="1200"/>
            </a:lvl1pPr>
          </a:lstStyle>
          <a:p>
            <a:fld id="{4FE93168-274E-4CE9-A091-F0CBCAAE5A29}" type="slidenum">
              <a:rPr lang="en-US" smtClean="0"/>
              <a:t>‹#›</a:t>
            </a:fld>
            <a:endParaRPr lang="en-US"/>
          </a:p>
        </p:txBody>
      </p:sp>
    </p:spTree>
    <p:extLst>
      <p:ext uri="{BB962C8B-B14F-4D97-AF65-F5344CB8AC3E}">
        <p14:creationId xmlns:p14="http://schemas.microsoft.com/office/powerpoint/2010/main" val="578908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8" tIns="46149" rIns="92298" bIns="46149" rtlCol="0"/>
          <a:lstStyle>
            <a:lvl1pPr algn="l">
              <a:defRPr sz="13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298" tIns="46149" rIns="92298" bIns="46149" rtlCol="0"/>
          <a:lstStyle>
            <a:lvl1pPr algn="r">
              <a:defRPr sz="1300"/>
            </a:lvl1pPr>
          </a:lstStyle>
          <a:p>
            <a:fld id="{75B8BDE8-B968-48EF-A9CF-1499CB4ABDA6}" type="datetimeFigureOut">
              <a:rPr lang="en-US" smtClean="0"/>
              <a:pPr/>
              <a:t>8/24/2017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98" tIns="46149" rIns="92298" bIns="46149" rtlCol="0" anchor="ctr"/>
          <a:lstStyle/>
          <a:p>
            <a:endParaRPr lang="en-US"/>
          </a:p>
        </p:txBody>
      </p:sp>
      <p:sp>
        <p:nvSpPr>
          <p:cNvPr id="5" name="Notes Placeholder 4"/>
          <p:cNvSpPr>
            <a:spLocks noGrp="1"/>
          </p:cNvSpPr>
          <p:nvPr>
            <p:ph type="body" sz="quarter" idx="3"/>
          </p:nvPr>
        </p:nvSpPr>
        <p:spPr>
          <a:xfrm>
            <a:off x="685800" y="4415792"/>
            <a:ext cx="5486400" cy="4183380"/>
          </a:xfrm>
          <a:prstGeom prst="rect">
            <a:avLst/>
          </a:prstGeom>
        </p:spPr>
        <p:txBody>
          <a:bodyPr vert="horz" lIns="92298" tIns="46149" rIns="92298" bIns="461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2971800" cy="464820"/>
          </a:xfrm>
          <a:prstGeom prst="rect">
            <a:avLst/>
          </a:prstGeom>
        </p:spPr>
        <p:txBody>
          <a:bodyPr vert="horz" lIns="92298" tIns="46149" rIns="92298" bIns="46149" rtlCol="0" anchor="b"/>
          <a:lstStyle>
            <a:lvl1pPr algn="l">
              <a:defRPr sz="1300"/>
            </a:lvl1pPr>
          </a:lstStyle>
          <a:p>
            <a:endParaRPr lang="en-US"/>
          </a:p>
        </p:txBody>
      </p:sp>
      <p:sp>
        <p:nvSpPr>
          <p:cNvPr id="7" name="Slide Number Placeholder 6"/>
          <p:cNvSpPr>
            <a:spLocks noGrp="1"/>
          </p:cNvSpPr>
          <p:nvPr>
            <p:ph type="sldNum" sz="quarter" idx="5"/>
          </p:nvPr>
        </p:nvSpPr>
        <p:spPr>
          <a:xfrm>
            <a:off x="3884614" y="8829969"/>
            <a:ext cx="2971800" cy="464820"/>
          </a:xfrm>
          <a:prstGeom prst="rect">
            <a:avLst/>
          </a:prstGeom>
        </p:spPr>
        <p:txBody>
          <a:bodyPr vert="horz" lIns="92298" tIns="46149" rIns="92298" bIns="46149" rtlCol="0" anchor="b"/>
          <a:lstStyle>
            <a:lvl1pPr algn="r">
              <a:defRPr sz="1300"/>
            </a:lvl1pPr>
          </a:lstStyle>
          <a:p>
            <a:fld id="{FD40B3EF-1525-406A-9866-669961A7230A}" type="slidenum">
              <a:rPr lang="en-US" smtClean="0"/>
              <a:pPr/>
              <a:t>‹#›</a:t>
            </a:fld>
            <a:endParaRPr lang="en-US"/>
          </a:p>
        </p:txBody>
      </p:sp>
    </p:spTree>
    <p:extLst>
      <p:ext uri="{BB962C8B-B14F-4D97-AF65-F5344CB8AC3E}">
        <p14:creationId xmlns:p14="http://schemas.microsoft.com/office/powerpoint/2010/main" val="90425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0B3EF-1525-406A-9866-669961A7230A}" type="slidenum">
              <a:rPr lang="en-US" smtClean="0"/>
              <a:pPr/>
              <a:t>1</a:t>
            </a:fld>
            <a:endParaRPr lang="en-US"/>
          </a:p>
        </p:txBody>
      </p:sp>
    </p:spTree>
    <p:extLst>
      <p:ext uri="{BB962C8B-B14F-4D97-AF65-F5344CB8AC3E}">
        <p14:creationId xmlns:p14="http://schemas.microsoft.com/office/powerpoint/2010/main" val="2212220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10</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11</a:t>
            </a:fld>
            <a:endParaRPr lang="en-US"/>
          </a:p>
        </p:txBody>
      </p:sp>
    </p:spTree>
    <p:extLst>
      <p:ext uri="{BB962C8B-B14F-4D97-AF65-F5344CB8AC3E}">
        <p14:creationId xmlns:p14="http://schemas.microsoft.com/office/powerpoint/2010/main" val="114526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12</a:t>
            </a:fld>
            <a:endParaRPr lang="en-US"/>
          </a:p>
        </p:txBody>
      </p:sp>
    </p:spTree>
    <p:extLst>
      <p:ext uri="{BB962C8B-B14F-4D97-AF65-F5344CB8AC3E}">
        <p14:creationId xmlns:p14="http://schemas.microsoft.com/office/powerpoint/2010/main" val="3789154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13</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14</a:t>
            </a:fld>
            <a:endParaRPr lang="en-US"/>
          </a:p>
        </p:txBody>
      </p:sp>
    </p:spTree>
    <p:extLst>
      <p:ext uri="{BB962C8B-B14F-4D97-AF65-F5344CB8AC3E}">
        <p14:creationId xmlns:p14="http://schemas.microsoft.com/office/powerpoint/2010/main" val="367459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2</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3</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4</a:t>
            </a:fld>
            <a:endParaRPr lang="en-US"/>
          </a:p>
        </p:txBody>
      </p:sp>
    </p:spTree>
    <p:extLst>
      <p:ext uri="{BB962C8B-B14F-4D97-AF65-F5344CB8AC3E}">
        <p14:creationId xmlns:p14="http://schemas.microsoft.com/office/powerpoint/2010/main" val="2174368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5</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6</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7</a:t>
            </a:fld>
            <a:endParaRPr lang="en-US"/>
          </a:p>
        </p:txBody>
      </p:sp>
    </p:spTree>
    <p:extLst>
      <p:ext uri="{BB962C8B-B14F-4D97-AF65-F5344CB8AC3E}">
        <p14:creationId xmlns:p14="http://schemas.microsoft.com/office/powerpoint/2010/main" val="328686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8</a:t>
            </a:fld>
            <a:endParaRPr lang="en-US"/>
          </a:p>
        </p:txBody>
      </p:sp>
    </p:spTree>
    <p:extLst>
      <p:ext uri="{BB962C8B-B14F-4D97-AF65-F5344CB8AC3E}">
        <p14:creationId xmlns:p14="http://schemas.microsoft.com/office/powerpoint/2010/main" val="1918279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40B3EF-1525-406A-9866-669961A7230A}" type="slidenum">
              <a:rPr lang="en-US" smtClean="0"/>
              <a:pPr/>
              <a:t>9</a:t>
            </a:fld>
            <a:endParaRPr lang="en-US"/>
          </a:p>
        </p:txBody>
      </p:sp>
    </p:spTree>
    <p:extLst>
      <p:ext uri="{BB962C8B-B14F-4D97-AF65-F5344CB8AC3E}">
        <p14:creationId xmlns:p14="http://schemas.microsoft.com/office/powerpoint/2010/main" val="4003272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34DDE-3BCD-46DD-A6C9-A78813989346}" type="datetime1">
              <a:rPr lang="en-US" smtClean="0">
                <a:solidFill>
                  <a:prstClr val="black">
                    <a:tint val="75000"/>
                  </a:prstClr>
                </a:solidFill>
              </a:rPr>
              <a:pPr/>
              <a:t>8/24/2017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8"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0"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81575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4DCDB-6CAA-4079-9344-1C1477DFE3C5}" type="datetime1">
              <a:rPr lang="en-US" smtClean="0">
                <a:solidFill>
                  <a:prstClr val="black">
                    <a:tint val="75000"/>
                  </a:prstClr>
                </a:solidFill>
              </a:rPr>
              <a:pPr/>
              <a:t>8/24/2017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8"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0"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89915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E661C-0D50-4227-A6D0-3036A79E260B}" type="datetime1">
              <a:rPr lang="en-US" smtClean="0">
                <a:solidFill>
                  <a:prstClr val="black">
                    <a:tint val="75000"/>
                  </a:prstClr>
                </a:solidFill>
              </a:rPr>
              <a:pPr/>
              <a:t>8/24/2017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8"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0"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2608055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395BF8F1-F788-4D78-9512-D554F6924AF8}" type="datetime1">
              <a:rPr lang="en-US" smtClean="0">
                <a:solidFill>
                  <a:prstClr val="black">
                    <a:tint val="75000"/>
                  </a:prstClr>
                </a:solidFill>
              </a:rPr>
              <a:pPr/>
              <a:t>8/24/2017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6"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7"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35447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E7509-9B72-4FE7-B0EF-B8687225EC65}" type="datetime1">
              <a:rPr lang="en-US" smtClean="0">
                <a:solidFill>
                  <a:prstClr val="black">
                    <a:tint val="75000"/>
                  </a:prstClr>
                </a:solidFill>
              </a:rPr>
              <a:pPr/>
              <a:t>8/24/2017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8"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0"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11300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5EB8F-EE0C-41AA-9FE1-51BBD963EE18}" type="datetime1">
              <a:rPr lang="en-US" smtClean="0">
                <a:solidFill>
                  <a:prstClr val="black">
                    <a:tint val="75000"/>
                  </a:prstClr>
                </a:solidFill>
              </a:rPr>
              <a:pPr/>
              <a:t>8/24/2017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8"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0"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339908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E6294A-18D2-4B82-A4FF-20A5F3E2E192}" type="datetime1">
              <a:rPr lang="en-US" smtClean="0">
                <a:solidFill>
                  <a:prstClr val="black">
                    <a:tint val="75000"/>
                  </a:prstClr>
                </a:solidFill>
              </a:rPr>
              <a:pPr/>
              <a:t>8/24/2017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8" name="TextBox 7"/>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10"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1"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264735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E17FC5-1CCD-4EC8-85AA-121A9223341D}" type="datetime1">
              <a:rPr lang="en-US" smtClean="0">
                <a:solidFill>
                  <a:prstClr val="black">
                    <a:tint val="75000"/>
                  </a:prstClr>
                </a:solidFill>
              </a:rPr>
              <a:pPr/>
              <a:t>8/24/2017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10" name="TextBox 9"/>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11"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12"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3"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81345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5181B8-7F90-4707-9E45-36484B036A7D}" type="datetime1">
              <a:rPr lang="en-US" smtClean="0">
                <a:solidFill>
                  <a:prstClr val="black">
                    <a:tint val="75000"/>
                  </a:prstClr>
                </a:solidFill>
              </a:rPr>
              <a:pPr/>
              <a:t>8/24/2017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6" name="TextBox 5"/>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7"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8"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9"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4189478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F568A-5C8E-4D6A-9EE3-EED36BDD513B}" type="datetime1">
              <a:rPr lang="en-US" smtClean="0">
                <a:solidFill>
                  <a:prstClr val="black">
                    <a:tint val="75000"/>
                  </a:prstClr>
                </a:solidFill>
              </a:rPr>
              <a:pPr/>
              <a:t>8/24/2017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5" name="TextBox 4"/>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6"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7"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8"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345546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AE8D8-A4C5-4900-8B91-D4D28E061FE2}" type="datetime1">
              <a:rPr lang="en-US" smtClean="0">
                <a:solidFill>
                  <a:prstClr val="black">
                    <a:tint val="75000"/>
                  </a:prstClr>
                </a:solidFill>
              </a:rPr>
              <a:pPr/>
              <a:t>8/24/2017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8" name="TextBox 7"/>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10" name="TextBox 9"/>
          <p:cNvSpPr txBox="1">
            <a:spLocks noChangeArrowheads="1"/>
          </p:cNvSpPr>
          <p:nvPr userDrawn="1"/>
        </p:nvSpPr>
        <p:spPr bwMode="auto">
          <a:xfrm>
            <a:off x="313899"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11" name="TextBox 5"/>
          <p:cNvSpPr txBox="1">
            <a:spLocks noChangeArrowheads="1"/>
          </p:cNvSpPr>
          <p:nvPr userDrawn="1"/>
        </p:nvSpPr>
        <p:spPr bwMode="auto">
          <a:xfrm>
            <a:off x="313899"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16"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7"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342461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C2548-1065-40EA-A6C7-902B85CA7A69}" type="datetime1">
              <a:rPr lang="en-US" smtClean="0">
                <a:solidFill>
                  <a:prstClr val="black">
                    <a:tint val="75000"/>
                  </a:prstClr>
                </a:solidFill>
              </a:rPr>
              <a:pPr/>
              <a:t>8/24/2017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
        <p:nvSpPr>
          <p:cNvPr id="8" name="TextBox 7"/>
          <p:cNvSpPr txBox="1">
            <a:spLocks noChangeArrowheads="1"/>
          </p:cNvSpPr>
          <p:nvPr userDrawn="1"/>
        </p:nvSpPr>
        <p:spPr bwMode="auto">
          <a:xfrm>
            <a:off x="0" y="6477000"/>
            <a:ext cx="9144000" cy="381000"/>
          </a:xfrm>
          <a:prstGeom prst="rect">
            <a:avLst/>
          </a:prstGeom>
          <a:solidFill>
            <a:srgbClr val="006795"/>
          </a:solidFill>
          <a:ln w="9525">
            <a:noFill/>
            <a:miter lim="800000"/>
            <a:headEnd/>
            <a:tailEnd/>
          </a:ln>
        </p:spPr>
        <p:txBody>
          <a:bodyPr>
            <a:spAutoFit/>
          </a:bodyPr>
          <a:lstStyle/>
          <a:p>
            <a:endParaRPr lang="en-US">
              <a:solidFill>
                <a:prstClr val="black"/>
              </a:solidFill>
            </a:endParaRPr>
          </a:p>
        </p:txBody>
      </p:sp>
      <p:sp>
        <p:nvSpPr>
          <p:cNvPr id="9" name="TextBox 5"/>
          <p:cNvSpPr txBox="1">
            <a:spLocks noChangeArrowheads="1"/>
          </p:cNvSpPr>
          <p:nvPr userDrawn="1"/>
        </p:nvSpPr>
        <p:spPr bwMode="auto">
          <a:xfrm>
            <a:off x="0" y="0"/>
            <a:ext cx="9144000" cy="381000"/>
          </a:xfrm>
          <a:prstGeom prst="rect">
            <a:avLst/>
          </a:prstGeom>
          <a:solidFill>
            <a:srgbClr val="E2AD15"/>
          </a:solidFill>
          <a:ln w="9525">
            <a:noFill/>
            <a:miter lim="800000"/>
            <a:headEnd/>
            <a:tailEnd/>
          </a:ln>
        </p:spPr>
        <p:txBody>
          <a:bodyPr>
            <a:spAutoFit/>
          </a:bodyPr>
          <a:lstStyle/>
          <a:p>
            <a:endParaRPr lang="en-US">
              <a:solidFill>
                <a:prstClr val="black"/>
              </a:solidFill>
            </a:endParaRPr>
          </a:p>
        </p:txBody>
      </p:sp>
      <p:sp>
        <p:nvSpPr>
          <p:cNvPr id="10" name="TextBox 5"/>
          <p:cNvSpPr txBox="1">
            <a:spLocks noChangeArrowheads="1"/>
          </p:cNvSpPr>
          <p:nvPr userDrawn="1"/>
        </p:nvSpPr>
        <p:spPr bwMode="auto">
          <a:xfrm>
            <a:off x="1979" y="0"/>
            <a:ext cx="9144000" cy="381000"/>
          </a:xfrm>
          <a:prstGeom prst="rect">
            <a:avLst/>
          </a:prstGeom>
          <a:solidFill>
            <a:schemeClr val="bg1">
              <a:lumMod val="65000"/>
            </a:schemeClr>
          </a:solid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11" name="TextBox 2"/>
          <p:cNvSpPr txBox="1">
            <a:spLocks noChangeArrowheads="1"/>
          </p:cNvSpPr>
          <p:nvPr userDrawn="1"/>
        </p:nvSpPr>
        <p:spPr bwMode="auto">
          <a:xfrm>
            <a:off x="1979" y="64897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n-US" altLang="en-US" dirty="0" smtClean="0">
                <a:solidFill>
                  <a:prstClr val="white"/>
                </a:solidFill>
                <a:cs typeface="Arial" charset="0"/>
              </a:rPr>
              <a:t>www.regents.la.gov</a:t>
            </a:r>
          </a:p>
        </p:txBody>
      </p:sp>
    </p:spTree>
    <p:extLst>
      <p:ext uri="{BB962C8B-B14F-4D97-AF65-F5344CB8AC3E}">
        <p14:creationId xmlns:p14="http://schemas.microsoft.com/office/powerpoint/2010/main" val="213697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BF8F1-F788-4D78-9512-D554F6924AF8}" type="datetime1">
              <a:rPr lang="en-US" smtClean="0">
                <a:solidFill>
                  <a:prstClr val="black">
                    <a:tint val="75000"/>
                  </a:prstClr>
                </a:solidFill>
              </a:rPr>
              <a:pPr/>
              <a:t>8/24/2017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CFE1D-EEBB-4971-B82A-104D97D84A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011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eb.laregents.org/programs" TargetMode="External"/><Relationship Id="rId7" Type="http://schemas.openxmlformats.org/officeDocument/2006/relationships/hyperlink" Target="mailto:carrie.robison@regents.l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zenovia.simmons@regents.la.gov" TargetMode="External"/><Relationship Id="rId5" Type="http://schemas.openxmlformats.org/officeDocument/2006/relationships/hyperlink" Target="mailto:bryan.jones@regents.la.gov" TargetMode="External"/><Relationship Id="rId4" Type="http://schemas.openxmlformats.org/officeDocument/2006/relationships/hyperlink" Target="https://web.laregents.org/downloads_page/rfps-policies-form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eb.laregents.org/downloads_page/frequently-asked-ques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support@laregent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97844" y="6506478"/>
            <a:ext cx="771099" cy="365125"/>
          </a:xfrm>
        </p:spPr>
        <p:txBody>
          <a:bodyPr/>
          <a:lstStyle/>
          <a:p>
            <a:fld id="{509CFE1D-EEBB-4971-B82A-104D97D84A14}" type="slidenum">
              <a:rPr lang="en-US" smtClean="0">
                <a:solidFill>
                  <a:prstClr val="white"/>
                </a:solidFill>
              </a:rPr>
              <a:pPr/>
              <a:t>1</a:t>
            </a:fld>
            <a:endParaRPr lang="en-US">
              <a:solidFill>
                <a:prstClr val="white"/>
              </a:solidFill>
            </a:endParaRPr>
          </a:p>
        </p:txBody>
      </p:sp>
      <p:sp>
        <p:nvSpPr>
          <p:cNvPr id="7" name="Title 1"/>
          <p:cNvSpPr txBox="1">
            <a:spLocks/>
          </p:cNvSpPr>
          <p:nvPr/>
        </p:nvSpPr>
        <p:spPr>
          <a:xfrm>
            <a:off x="4823" y="1074359"/>
            <a:ext cx="9144000" cy="61715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cap="all" dirty="0"/>
          </a:p>
        </p:txBody>
      </p:sp>
      <p:sp>
        <p:nvSpPr>
          <p:cNvPr id="2" name="TextBox 1"/>
          <p:cNvSpPr txBox="1"/>
          <p:nvPr/>
        </p:nvSpPr>
        <p:spPr>
          <a:xfrm>
            <a:off x="76200" y="2211889"/>
            <a:ext cx="9144000" cy="2062103"/>
          </a:xfrm>
          <a:prstGeom prst="rect">
            <a:avLst/>
          </a:prstGeom>
          <a:noFill/>
        </p:spPr>
        <p:txBody>
          <a:bodyPr wrap="square" rtlCol="0">
            <a:spAutoFit/>
          </a:bodyPr>
          <a:lstStyle/>
          <a:p>
            <a:pPr algn="ctr"/>
            <a:r>
              <a:rPr lang="en-US" sz="3200" b="1" cap="all" dirty="0" smtClean="0"/>
              <a:t>Board of regents support fund</a:t>
            </a:r>
          </a:p>
          <a:p>
            <a:pPr algn="ctr"/>
            <a:r>
              <a:rPr lang="en-US" sz="3200" b="1" cap="all" dirty="0" smtClean="0"/>
              <a:t>PROGRAM CHANGES </a:t>
            </a:r>
          </a:p>
          <a:p>
            <a:pPr algn="ctr"/>
            <a:endParaRPr lang="en-US" sz="3200" b="1" cap="all" dirty="0"/>
          </a:p>
          <a:p>
            <a:pPr algn="ctr"/>
            <a:r>
              <a:rPr lang="en-US" sz="3200" b="1" cap="all" dirty="0" smtClean="0"/>
              <a:t>FY 2017-18</a:t>
            </a:r>
            <a:endParaRPr lang="en-US" sz="3200" dirty="0"/>
          </a:p>
        </p:txBody>
      </p:sp>
    </p:spTree>
    <p:extLst>
      <p:ext uri="{BB962C8B-B14F-4D97-AF65-F5344CB8AC3E}">
        <p14:creationId xmlns:p14="http://schemas.microsoft.com/office/powerpoint/2010/main" val="3691134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1439485"/>
            <a:ext cx="9067800" cy="6381234"/>
          </a:xfrm>
          <a:prstGeom prst="rect">
            <a:avLst/>
          </a:prstGeom>
          <a:noFill/>
        </p:spPr>
        <p:txBody>
          <a:bodyPr wrap="square" rtlCol="0">
            <a:spAutoFit/>
          </a:bodyPr>
          <a:lstStyle/>
          <a:p>
            <a:pPr marL="457200" indent="-457200">
              <a:spcBef>
                <a:spcPts val="500"/>
              </a:spcBef>
              <a:spcAft>
                <a:spcPts val="500"/>
              </a:spcAft>
              <a:buFont typeface="Wingdings" panose="05000000000000000000" pitchFamily="2" charset="2"/>
              <a:buChar char="Ø"/>
            </a:pPr>
            <a:r>
              <a:rPr lang="en-US" sz="1900" dirty="0" smtClean="0"/>
              <a:t>Objective (LA Constitution): to endow chairs for eminent scholars</a:t>
            </a:r>
          </a:p>
          <a:p>
            <a:pPr marL="457200" indent="-457200">
              <a:spcBef>
                <a:spcPts val="500"/>
              </a:spcBef>
              <a:spcAft>
                <a:spcPts val="500"/>
              </a:spcAft>
              <a:buFont typeface="Wingdings" panose="05000000000000000000" pitchFamily="2" charset="2"/>
              <a:buChar char="Ø"/>
            </a:pPr>
            <a:r>
              <a:rPr lang="en-US" sz="1900" dirty="0" smtClean="0"/>
              <a:t>Four endowment types: research, educational, workforce, and combination (equal parts one or more types)</a:t>
            </a:r>
          </a:p>
          <a:p>
            <a:pPr marL="457200" lvl="2" indent="-457200">
              <a:spcBef>
                <a:spcPts val="500"/>
              </a:spcBef>
              <a:spcAft>
                <a:spcPts val="500"/>
              </a:spcAft>
              <a:buFont typeface="Wingdings" panose="05000000000000000000" pitchFamily="2" charset="2"/>
              <a:buChar char="Ø"/>
            </a:pPr>
            <a:r>
              <a:rPr lang="en-US" sz="1900" dirty="0" smtClean="0"/>
              <a:t>Minimum corpus remains $1M (60:40 ratio of private to BoRSF dollars), though higher recommended in resource-intensive/highly competitive programs (science, tech, engineering, business) </a:t>
            </a:r>
          </a:p>
          <a:p>
            <a:pPr marL="457200" lvl="2" indent="-457200">
              <a:spcBef>
                <a:spcPts val="500"/>
              </a:spcBef>
              <a:spcAft>
                <a:spcPts val="500"/>
              </a:spcAft>
              <a:buFont typeface="Wingdings" panose="05000000000000000000" pitchFamily="2" charset="2"/>
              <a:buChar char="Ø"/>
            </a:pPr>
            <a:r>
              <a:rPr lang="en-US" sz="1900" dirty="0" smtClean="0"/>
              <a:t>Proposals must document that package of resources available (endowment, salary, start-up, etc.) is sufficient to attract an eminent scholar</a:t>
            </a:r>
          </a:p>
          <a:p>
            <a:pPr marL="457200" lvl="2" indent="-457200">
              <a:spcBef>
                <a:spcPts val="500"/>
              </a:spcBef>
              <a:spcAft>
                <a:spcPts val="500"/>
              </a:spcAft>
              <a:buFont typeface="Wingdings" panose="05000000000000000000" pitchFamily="2" charset="2"/>
              <a:buChar char="Ø"/>
            </a:pPr>
            <a:r>
              <a:rPr lang="en-US" sz="1900" dirty="0" smtClean="0"/>
              <a:t>All disciplines eligible, though proposal must document and argue for alignment with campus role, scope, mission and strategic priorities and the appropriateness of an Endowed Chair in the defined area</a:t>
            </a:r>
          </a:p>
          <a:p>
            <a:pPr marL="457200" lvl="2" indent="-457200">
              <a:spcBef>
                <a:spcPts val="500"/>
              </a:spcBef>
              <a:spcAft>
                <a:spcPts val="500"/>
              </a:spcAft>
              <a:buFont typeface="Wingdings" panose="05000000000000000000" pitchFamily="2" charset="2"/>
              <a:buChar char="Ø"/>
            </a:pPr>
            <a:r>
              <a:rPr lang="en-US" sz="1900" dirty="0" smtClean="0"/>
              <a:t>Previous policy changes (November 2016) focus on use of revenues: </a:t>
            </a:r>
            <a:r>
              <a:rPr lang="en-US" sz="1900" dirty="0"/>
              <a:t>campuses must prioritize </a:t>
            </a:r>
            <a:r>
              <a:rPr lang="en-US" sz="1900" dirty="0" smtClean="0"/>
              <a:t>use of dollars to support academic &amp; research work as defined by donor/BoR; </a:t>
            </a:r>
            <a:r>
              <a:rPr lang="en-US" sz="1900" dirty="0" err="1" smtClean="0"/>
              <a:t>chairholders</a:t>
            </a:r>
            <a:r>
              <a:rPr lang="en-US" sz="1900" dirty="0" smtClean="0"/>
              <a:t> must be informed of available monies and acceptable uses, and expend annually</a:t>
            </a:r>
          </a:p>
          <a:p>
            <a:pPr marL="457200" lvl="2" indent="-457200">
              <a:spcBef>
                <a:spcPts val="500"/>
              </a:spcBef>
              <a:spcAft>
                <a:spcPts val="500"/>
              </a:spcAft>
              <a:buFont typeface="Wingdings" panose="05000000000000000000" pitchFamily="2" charset="2"/>
              <a:buChar char="Ø"/>
            </a:pPr>
            <a:endParaRPr lang="en-US" sz="1900" dirty="0" smtClean="0"/>
          </a:p>
          <a:p>
            <a:pPr marL="457200" lvl="2" indent="-457200">
              <a:spcBef>
                <a:spcPts val="500"/>
              </a:spcBef>
              <a:spcAft>
                <a:spcPts val="500"/>
              </a:spcAft>
              <a:buFont typeface="Wingdings" panose="05000000000000000000" pitchFamily="2" charset="2"/>
              <a:buChar char="Ø"/>
            </a:pPr>
            <a:endParaRPr lang="en-US" sz="1900" dirty="0"/>
          </a:p>
          <a:p>
            <a:pPr marL="457200" indent="-457200">
              <a:spcBef>
                <a:spcPts val="500"/>
              </a:spcBef>
              <a:spcAft>
                <a:spcPts val="500"/>
              </a:spcAft>
              <a:buFont typeface="Wingdings" panose="05000000000000000000" pitchFamily="2" charset="2"/>
              <a:buChar char="Ø"/>
            </a:pPr>
            <a:endParaRPr lang="en-US" sz="1900"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10</a:t>
            </a:fld>
            <a:endParaRPr lang="en-US" dirty="0">
              <a:solidFill>
                <a:schemeClr val="bg1"/>
              </a:solidFill>
            </a:endParaRPr>
          </a:p>
        </p:txBody>
      </p:sp>
      <p:sp>
        <p:nvSpPr>
          <p:cNvPr id="8" name="TextBox 7"/>
          <p:cNvSpPr txBox="1">
            <a:spLocks noChangeArrowheads="1"/>
          </p:cNvSpPr>
          <p:nvPr/>
        </p:nvSpPr>
        <p:spPr bwMode="auto">
          <a:xfrm>
            <a:off x="0" y="304800"/>
            <a:ext cx="9144000" cy="1169551"/>
          </a:xfrm>
          <a:prstGeom prst="rect">
            <a:avLst/>
          </a:prstGeom>
          <a:noFill/>
          <a:ln w="9525">
            <a:noFill/>
            <a:miter lim="800000"/>
            <a:headEnd/>
            <a:tailEnd/>
          </a:ln>
        </p:spPr>
        <p:txBody>
          <a:bodyPr wrap="square">
            <a:spAutoFit/>
          </a:bodyPr>
          <a:lstStyle/>
          <a:p>
            <a:pPr algn="ctr"/>
            <a:r>
              <a:rPr lang="en-US" sz="3500" b="1" cap="all" dirty="0" smtClean="0"/>
              <a:t>Endowed chairs</a:t>
            </a:r>
          </a:p>
          <a:p>
            <a:pPr algn="ctr"/>
            <a:r>
              <a:rPr lang="en-US" sz="3500" b="1" cap="all" dirty="0" smtClean="0"/>
              <a:t>Policy revisions</a:t>
            </a:r>
          </a:p>
        </p:txBody>
      </p:sp>
    </p:spTree>
    <p:extLst>
      <p:ext uri="{BB962C8B-B14F-4D97-AF65-F5344CB8AC3E}">
        <p14:creationId xmlns:p14="http://schemas.microsoft.com/office/powerpoint/2010/main" val="119317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1143000"/>
            <a:ext cx="9067800" cy="6868547"/>
          </a:xfrm>
          <a:prstGeom prst="rect">
            <a:avLst/>
          </a:prstGeom>
          <a:noFill/>
        </p:spPr>
        <p:txBody>
          <a:bodyPr wrap="square" rtlCol="0">
            <a:spAutoFit/>
          </a:bodyPr>
          <a:lstStyle/>
          <a:p>
            <a:pPr marL="457200" indent="-457200">
              <a:spcBef>
                <a:spcPts val="500"/>
              </a:spcBef>
              <a:spcAft>
                <a:spcPts val="500"/>
              </a:spcAft>
              <a:buFont typeface="Wingdings" panose="05000000000000000000" pitchFamily="2" charset="2"/>
              <a:buChar char="Ø"/>
            </a:pPr>
            <a:r>
              <a:rPr lang="en-US" sz="2100" dirty="0" smtClean="0"/>
              <a:t>Read the applicable RFP(s) carefully and in their entirety</a:t>
            </a:r>
          </a:p>
          <a:p>
            <a:pPr marL="457200" indent="-457200">
              <a:spcBef>
                <a:spcPts val="500"/>
              </a:spcBef>
              <a:spcAft>
                <a:spcPts val="500"/>
              </a:spcAft>
              <a:buFont typeface="Wingdings" panose="05000000000000000000" pitchFamily="2" charset="2"/>
              <a:buChar char="Ø"/>
            </a:pPr>
            <a:r>
              <a:rPr lang="en-US" sz="2100" dirty="0" smtClean="0"/>
              <a:t>Review scoring rubrics to ensure the project/proposal is fully responsive</a:t>
            </a:r>
          </a:p>
          <a:p>
            <a:pPr marL="457200" indent="-457200">
              <a:spcBef>
                <a:spcPts val="500"/>
              </a:spcBef>
              <a:spcAft>
                <a:spcPts val="500"/>
              </a:spcAft>
              <a:buFont typeface="Wingdings" panose="05000000000000000000" pitchFamily="2" charset="2"/>
              <a:buChar char="Ø"/>
            </a:pPr>
            <a:r>
              <a:rPr lang="en-US" sz="2100" dirty="0" smtClean="0"/>
              <a:t>Give sufficient time in the proposal development process for data collection, proofing, and submission before the deadline. No extensions of submission deadlines are permitted and the online system will close at 4:30 p.m. central on the deadline date</a:t>
            </a:r>
          </a:p>
          <a:p>
            <a:pPr marL="457200" indent="-457200">
              <a:spcBef>
                <a:spcPts val="500"/>
              </a:spcBef>
              <a:spcAft>
                <a:spcPts val="500"/>
              </a:spcAft>
              <a:buFont typeface="Wingdings" panose="05000000000000000000" pitchFamily="2" charset="2"/>
              <a:buChar char="Ø"/>
            </a:pPr>
            <a:r>
              <a:rPr lang="en-US" sz="2100" dirty="0" smtClean="0"/>
              <a:t>Read consultants’ reports from previous cycles (on our website: Downloads)</a:t>
            </a:r>
          </a:p>
          <a:p>
            <a:pPr marL="457200" indent="-457200">
              <a:spcBef>
                <a:spcPts val="500"/>
              </a:spcBef>
              <a:spcAft>
                <a:spcPts val="500"/>
              </a:spcAft>
              <a:buFont typeface="Wingdings" panose="05000000000000000000" pitchFamily="2" charset="2"/>
              <a:buChar char="Ø"/>
            </a:pPr>
            <a:r>
              <a:rPr lang="en-US" sz="2100" dirty="0" smtClean="0"/>
              <a:t>Request copies of previous proposals, if needed (procedure on our website: Announcements)  </a:t>
            </a:r>
          </a:p>
          <a:p>
            <a:pPr marL="457200" indent="-457200">
              <a:spcBef>
                <a:spcPts val="500"/>
              </a:spcBef>
              <a:spcAft>
                <a:spcPts val="500"/>
              </a:spcAft>
              <a:buFont typeface="Wingdings" panose="05000000000000000000" pitchFamily="2" charset="2"/>
              <a:buChar char="Ø"/>
            </a:pPr>
            <a:r>
              <a:rPr lang="en-US" sz="2100" dirty="0" smtClean="0"/>
              <a:t>Call or email staff with questions as early as possible. We cannot answer questions about RFPs after November 1</a:t>
            </a:r>
          </a:p>
          <a:p>
            <a:pPr marL="457200" indent="-457200">
              <a:spcBef>
                <a:spcPts val="500"/>
              </a:spcBef>
              <a:spcAft>
                <a:spcPts val="500"/>
              </a:spcAft>
              <a:buFont typeface="Wingdings" panose="05000000000000000000" pitchFamily="2" charset="2"/>
              <a:buChar char="Ø"/>
            </a:pPr>
            <a:r>
              <a:rPr lang="en-US" sz="2100" dirty="0" smtClean="0"/>
              <a:t>Review Q&amp;A on the </a:t>
            </a:r>
            <a:r>
              <a:rPr lang="en-US" sz="2100" dirty="0" err="1" smtClean="0"/>
              <a:t>BoR</a:t>
            </a:r>
            <a:r>
              <a:rPr lang="en-US" sz="2100" dirty="0" smtClean="0"/>
              <a:t> website, which is updated as we receive and respond to questions. We will update daily as needed</a:t>
            </a:r>
          </a:p>
          <a:p>
            <a:pPr marL="457200" lvl="2" indent="-457200">
              <a:spcBef>
                <a:spcPts val="500"/>
              </a:spcBef>
              <a:spcAft>
                <a:spcPts val="500"/>
              </a:spcAft>
              <a:buFont typeface="Wingdings" panose="05000000000000000000" pitchFamily="2" charset="2"/>
              <a:buChar char="Ø"/>
            </a:pPr>
            <a:endParaRPr lang="en-US" sz="2100" dirty="0" smtClean="0"/>
          </a:p>
          <a:p>
            <a:pPr marL="457200" lvl="2" indent="-457200">
              <a:spcBef>
                <a:spcPts val="500"/>
              </a:spcBef>
              <a:spcAft>
                <a:spcPts val="500"/>
              </a:spcAft>
              <a:buFont typeface="Wingdings" panose="05000000000000000000" pitchFamily="2" charset="2"/>
              <a:buChar char="Ø"/>
            </a:pPr>
            <a:endParaRPr lang="en-US" sz="2100" dirty="0" smtClean="0"/>
          </a:p>
          <a:p>
            <a:pPr marL="457200" lvl="2" indent="-457200">
              <a:spcBef>
                <a:spcPts val="500"/>
              </a:spcBef>
              <a:spcAft>
                <a:spcPts val="500"/>
              </a:spcAft>
              <a:buFont typeface="Wingdings" panose="05000000000000000000" pitchFamily="2" charset="2"/>
              <a:buChar char="Ø"/>
            </a:pPr>
            <a:endParaRPr lang="en-US" sz="2100" dirty="0"/>
          </a:p>
          <a:p>
            <a:pPr marL="457200" indent="-457200">
              <a:spcBef>
                <a:spcPts val="500"/>
              </a:spcBef>
              <a:spcAft>
                <a:spcPts val="500"/>
              </a:spcAft>
              <a:buFont typeface="Wingdings" panose="05000000000000000000" pitchFamily="2" charset="2"/>
              <a:buChar char="Ø"/>
            </a:pPr>
            <a:endParaRPr lang="en-US" sz="2100"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11</a:t>
            </a:fld>
            <a:endParaRPr lang="en-US" dirty="0">
              <a:solidFill>
                <a:schemeClr val="bg1"/>
              </a:solidFill>
            </a:endParaRPr>
          </a:p>
        </p:txBody>
      </p:sp>
      <p:sp>
        <p:nvSpPr>
          <p:cNvPr id="8" name="TextBox 7"/>
          <p:cNvSpPr txBox="1">
            <a:spLocks noChangeArrowheads="1"/>
          </p:cNvSpPr>
          <p:nvPr/>
        </p:nvSpPr>
        <p:spPr bwMode="auto">
          <a:xfrm>
            <a:off x="0" y="381000"/>
            <a:ext cx="9144000" cy="630942"/>
          </a:xfrm>
          <a:prstGeom prst="rect">
            <a:avLst/>
          </a:prstGeom>
          <a:noFill/>
          <a:ln w="9525">
            <a:noFill/>
            <a:miter lim="800000"/>
            <a:headEnd/>
            <a:tailEnd/>
          </a:ln>
        </p:spPr>
        <p:txBody>
          <a:bodyPr wrap="square">
            <a:spAutoFit/>
          </a:bodyPr>
          <a:lstStyle/>
          <a:p>
            <a:pPr algn="ctr"/>
            <a:r>
              <a:rPr lang="en-US" sz="3500" b="1" cap="all" dirty="0" smtClean="0"/>
              <a:t>Preparation for competitions</a:t>
            </a:r>
          </a:p>
        </p:txBody>
      </p:sp>
    </p:spTree>
    <p:extLst>
      <p:ext uri="{BB962C8B-B14F-4D97-AF65-F5344CB8AC3E}">
        <p14:creationId xmlns:p14="http://schemas.microsoft.com/office/powerpoint/2010/main" val="212500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12</a:t>
            </a:fld>
            <a:endParaRPr lang="en-US" dirty="0">
              <a:solidFill>
                <a:schemeClr val="bg1"/>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13" r="832" b="17911"/>
          <a:stretch/>
        </p:blipFill>
        <p:spPr>
          <a:xfrm>
            <a:off x="9144" y="380999"/>
            <a:ext cx="9153144" cy="6111875"/>
          </a:xfrm>
          <a:prstGeom prst="rect">
            <a:avLst/>
          </a:prstGeom>
        </p:spPr>
      </p:pic>
    </p:spTree>
    <p:extLst>
      <p:ext uri="{BB962C8B-B14F-4D97-AF65-F5344CB8AC3E}">
        <p14:creationId xmlns:p14="http://schemas.microsoft.com/office/powerpoint/2010/main" val="2308507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371600"/>
            <a:ext cx="9144000" cy="5314275"/>
          </a:xfrm>
          <a:prstGeom prst="rect">
            <a:avLst/>
          </a:prstGeom>
          <a:noFill/>
        </p:spPr>
        <p:txBody>
          <a:bodyPr wrap="square" rtlCol="0">
            <a:spAutoFit/>
          </a:bodyPr>
          <a:lstStyle/>
          <a:p>
            <a:pPr algn="ctr">
              <a:spcBef>
                <a:spcPts val="500"/>
              </a:spcBef>
              <a:spcAft>
                <a:spcPts val="500"/>
              </a:spcAft>
            </a:pPr>
            <a:r>
              <a:rPr lang="en-US" sz="2600" b="1" u="sng" dirty="0" smtClean="0">
                <a:hlinkClick r:id="rId3"/>
              </a:rPr>
              <a:t>https://web.laregents.org</a:t>
            </a:r>
          </a:p>
          <a:p>
            <a:pPr algn="ctr">
              <a:spcBef>
                <a:spcPts val="500"/>
              </a:spcBef>
              <a:spcAft>
                <a:spcPts val="500"/>
              </a:spcAft>
            </a:pPr>
            <a:r>
              <a:rPr lang="en-US" sz="2600" b="1" u="sng" dirty="0" smtClean="0">
                <a:hlinkClick r:id="rId3"/>
              </a:rPr>
              <a:t>https://web.laregents.org/programs</a:t>
            </a:r>
            <a:endParaRPr lang="en-US" sz="2600" b="1" u="sng" dirty="0" smtClean="0"/>
          </a:p>
          <a:p>
            <a:pPr algn="ctr">
              <a:spcBef>
                <a:spcPts val="500"/>
              </a:spcBef>
              <a:spcAft>
                <a:spcPts val="500"/>
              </a:spcAft>
            </a:pPr>
            <a:r>
              <a:rPr lang="en-US" sz="2600" b="1" u="sng" dirty="0" smtClean="0">
                <a:hlinkClick r:id="rId4"/>
              </a:rPr>
              <a:t>https</a:t>
            </a:r>
            <a:r>
              <a:rPr lang="en-US" sz="2600" b="1" u="sng" dirty="0">
                <a:hlinkClick r:id="rId4"/>
              </a:rPr>
              <a:t>://</a:t>
            </a:r>
            <a:r>
              <a:rPr lang="en-US" sz="2600" b="1" u="sng" dirty="0" smtClean="0">
                <a:hlinkClick r:id="rId4"/>
              </a:rPr>
              <a:t>web.laregents.org/downloads_page/rfps-policies-forms</a:t>
            </a:r>
            <a:endParaRPr lang="en-US" sz="2600" b="1" u="sng" dirty="0" smtClean="0"/>
          </a:p>
          <a:p>
            <a:pPr algn="ctr">
              <a:spcBef>
                <a:spcPts val="500"/>
              </a:spcBef>
              <a:spcAft>
                <a:spcPts val="500"/>
              </a:spcAft>
            </a:pPr>
            <a:endParaRPr lang="en-US" sz="2600" dirty="0"/>
          </a:p>
          <a:p>
            <a:pPr>
              <a:spcBef>
                <a:spcPts val="500"/>
              </a:spcBef>
              <a:spcAft>
                <a:spcPts val="500"/>
              </a:spcAft>
            </a:pPr>
            <a:r>
              <a:rPr lang="en-US" sz="2600" b="1" u="sng" dirty="0" smtClean="0"/>
              <a:t>Program Managers (contact info also in RFPs): </a:t>
            </a:r>
          </a:p>
          <a:p>
            <a:pPr marL="800100" indent="-342900">
              <a:spcBef>
                <a:spcPts val="500"/>
              </a:spcBef>
              <a:spcAft>
                <a:spcPts val="500"/>
              </a:spcAft>
              <a:buFont typeface="Arial" panose="020B0604020202020204" pitchFamily="34" charset="0"/>
              <a:buChar char="•"/>
            </a:pPr>
            <a:r>
              <a:rPr lang="en-US" sz="2000" u="sng" dirty="0" smtClean="0"/>
              <a:t>Departmental ENH</a:t>
            </a:r>
            <a:r>
              <a:rPr lang="en-US" sz="2000" dirty="0" smtClean="0"/>
              <a:t>: Bryan Jones (</a:t>
            </a:r>
            <a:r>
              <a:rPr lang="en-US" sz="2000" dirty="0" smtClean="0">
                <a:hlinkClick r:id="rId5"/>
              </a:rPr>
              <a:t>bryan.jones@regents.la.gov</a:t>
            </a:r>
            <a:r>
              <a:rPr lang="en-US" sz="2000" dirty="0" smtClean="0"/>
              <a:t>)</a:t>
            </a:r>
          </a:p>
          <a:p>
            <a:pPr marL="800100" indent="-342900">
              <a:spcBef>
                <a:spcPts val="500"/>
              </a:spcBef>
              <a:spcAft>
                <a:spcPts val="500"/>
              </a:spcAft>
              <a:buFont typeface="Arial" panose="020B0604020202020204" pitchFamily="34" charset="0"/>
              <a:buChar char="•"/>
            </a:pPr>
            <a:r>
              <a:rPr lang="en-US" sz="2000" u="sng" dirty="0" smtClean="0"/>
              <a:t>R&amp;D (RCS, ITRS, </a:t>
            </a:r>
            <a:r>
              <a:rPr lang="en-US" sz="2000" u="sng" dirty="0" err="1" smtClean="0"/>
              <a:t>PoCP</a:t>
            </a:r>
            <a:r>
              <a:rPr lang="en-US" sz="2000" u="sng" dirty="0" smtClean="0"/>
              <a:t>)</a:t>
            </a:r>
            <a:r>
              <a:rPr lang="en-US" sz="2000" dirty="0" smtClean="0"/>
              <a:t>: Zenovia Simmons (</a:t>
            </a:r>
            <a:r>
              <a:rPr lang="en-US" sz="2000" dirty="0" smtClean="0">
                <a:hlinkClick r:id="rId6"/>
              </a:rPr>
              <a:t>zenovia.simmons@regents.la.gov</a:t>
            </a:r>
            <a:r>
              <a:rPr lang="en-US" sz="2000" dirty="0" smtClean="0"/>
              <a:t>) </a:t>
            </a:r>
          </a:p>
          <a:p>
            <a:pPr marL="800100" indent="-342900">
              <a:spcBef>
                <a:spcPts val="500"/>
              </a:spcBef>
              <a:spcAft>
                <a:spcPts val="500"/>
              </a:spcAft>
              <a:buFont typeface="Arial" panose="020B0604020202020204" pitchFamily="34" charset="0"/>
              <a:buChar char="•"/>
            </a:pPr>
            <a:r>
              <a:rPr lang="en-US" sz="2000" u="sng" dirty="0" smtClean="0"/>
              <a:t>ATLAS, SREB, Endowments</a:t>
            </a:r>
            <a:r>
              <a:rPr lang="en-US" sz="2000" dirty="0" smtClean="0"/>
              <a:t>: Carrie Robison (</a:t>
            </a:r>
            <a:r>
              <a:rPr lang="en-US" sz="2000" dirty="0" smtClean="0">
                <a:hlinkClick r:id="rId7"/>
              </a:rPr>
              <a:t>carrie.robison@regents.la.gov</a:t>
            </a:r>
            <a:r>
              <a:rPr lang="en-US" sz="2000" dirty="0" smtClean="0"/>
              <a:t>) </a:t>
            </a:r>
          </a:p>
          <a:p>
            <a:pPr marL="800100" indent="-342900">
              <a:spcBef>
                <a:spcPts val="500"/>
              </a:spcBef>
              <a:spcAft>
                <a:spcPts val="500"/>
              </a:spcAft>
              <a:buFont typeface="Arial" panose="020B0604020202020204" pitchFamily="34" charset="0"/>
              <a:buChar char="•"/>
            </a:pPr>
            <a:r>
              <a:rPr lang="en-US" sz="2000" u="sng" dirty="0" smtClean="0"/>
              <a:t>General Questions</a:t>
            </a:r>
            <a:r>
              <a:rPr lang="en-US" sz="2000" dirty="0" smtClean="0"/>
              <a:t>: Carrie Robison</a:t>
            </a:r>
          </a:p>
          <a:p>
            <a:pPr marL="800100" indent="-342900">
              <a:spcBef>
                <a:spcPts val="500"/>
              </a:spcBef>
              <a:spcAft>
                <a:spcPts val="500"/>
              </a:spcAft>
              <a:buFont typeface="Arial" panose="020B0604020202020204" pitchFamily="34" charset="0"/>
              <a:buChar char="•"/>
            </a:pPr>
            <a:r>
              <a:rPr lang="en-US" sz="2000" u="sng" dirty="0" smtClean="0"/>
              <a:t>Regents Phone</a:t>
            </a:r>
            <a:r>
              <a:rPr lang="en-US" sz="2000" dirty="0" smtClean="0"/>
              <a:t>: (225) 342-4253</a:t>
            </a:r>
          </a:p>
          <a:p>
            <a:pPr marL="457200" indent="-457200" algn="ctr">
              <a:spcBef>
                <a:spcPts val="500"/>
              </a:spcBef>
              <a:spcAft>
                <a:spcPts val="500"/>
              </a:spcAft>
              <a:buFont typeface="Wingdings" panose="05000000000000000000" pitchFamily="2" charset="2"/>
              <a:buChar char="Ø"/>
            </a:pPr>
            <a:endParaRPr lang="en-US" sz="2600"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13</a:t>
            </a:fld>
            <a:endParaRPr lang="en-US" dirty="0">
              <a:solidFill>
                <a:schemeClr val="bg1"/>
              </a:solidFill>
            </a:endParaRPr>
          </a:p>
        </p:txBody>
      </p:sp>
      <p:sp>
        <p:nvSpPr>
          <p:cNvPr id="5" name="TextBox 4"/>
          <p:cNvSpPr txBox="1">
            <a:spLocks noChangeArrowheads="1"/>
          </p:cNvSpPr>
          <p:nvPr/>
        </p:nvSpPr>
        <p:spPr bwMode="auto">
          <a:xfrm>
            <a:off x="0" y="304800"/>
            <a:ext cx="9144000" cy="630942"/>
          </a:xfrm>
          <a:prstGeom prst="rect">
            <a:avLst/>
          </a:prstGeom>
          <a:noFill/>
          <a:ln w="9525">
            <a:noFill/>
            <a:miter lim="800000"/>
            <a:headEnd/>
            <a:tailEnd/>
          </a:ln>
        </p:spPr>
        <p:txBody>
          <a:bodyPr wrap="square">
            <a:spAutoFit/>
          </a:bodyPr>
          <a:lstStyle/>
          <a:p>
            <a:pPr algn="ctr"/>
            <a:r>
              <a:rPr lang="en-US" sz="3500" b="1" cap="all" dirty="0" smtClean="0"/>
              <a:t>RFP</a:t>
            </a:r>
            <a:r>
              <a:rPr lang="en-US" sz="3500" b="1" dirty="0" smtClean="0"/>
              <a:t>s</a:t>
            </a:r>
            <a:r>
              <a:rPr lang="en-US" sz="3500" b="1" cap="all" dirty="0" smtClean="0"/>
              <a:t>, </a:t>
            </a:r>
            <a:r>
              <a:rPr lang="en-US" sz="3500" b="1" cap="all" dirty="0"/>
              <a:t>POLICIES &amp; MORE INFORMATION</a:t>
            </a:r>
            <a:endParaRPr lang="en-US" sz="3500" b="1" cap="all" dirty="0" smtClean="0"/>
          </a:p>
        </p:txBody>
      </p:sp>
    </p:spTree>
    <p:extLst>
      <p:ext uri="{BB962C8B-B14F-4D97-AF65-F5344CB8AC3E}">
        <p14:creationId xmlns:p14="http://schemas.microsoft.com/office/powerpoint/2010/main" val="12578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371600"/>
            <a:ext cx="9144000" cy="2980303"/>
          </a:xfrm>
          <a:prstGeom prst="rect">
            <a:avLst/>
          </a:prstGeom>
          <a:noFill/>
        </p:spPr>
        <p:txBody>
          <a:bodyPr wrap="square" rtlCol="0">
            <a:spAutoFit/>
          </a:bodyPr>
          <a:lstStyle/>
          <a:p>
            <a:pPr algn="ctr">
              <a:spcBef>
                <a:spcPts val="500"/>
              </a:spcBef>
              <a:spcAft>
                <a:spcPts val="500"/>
              </a:spcAft>
            </a:pPr>
            <a:r>
              <a:rPr lang="en-US" sz="2600" b="1" u="sng" dirty="0" smtClean="0"/>
              <a:t>Q&amp;As (updated throughout the question period, ending Nov. 1)</a:t>
            </a:r>
            <a:r>
              <a:rPr lang="en-US" sz="2600" b="1" dirty="0" smtClean="0"/>
              <a:t>:</a:t>
            </a:r>
          </a:p>
          <a:p>
            <a:pPr algn="ctr">
              <a:spcBef>
                <a:spcPts val="500"/>
              </a:spcBef>
              <a:spcAft>
                <a:spcPts val="500"/>
              </a:spcAft>
            </a:pPr>
            <a:r>
              <a:rPr lang="en-US" sz="2400" dirty="0">
                <a:hlinkClick r:id="rId3"/>
              </a:rPr>
              <a:t>https://web.laregents.org/downloads_page/frequently-asked-question</a:t>
            </a:r>
            <a:r>
              <a:rPr lang="en-US" sz="2400" dirty="0" smtClean="0">
                <a:hlinkClick r:id="rId3"/>
              </a:rPr>
              <a:t>/</a:t>
            </a:r>
            <a:endParaRPr lang="en-US" sz="2400" dirty="0" smtClean="0"/>
          </a:p>
          <a:p>
            <a:pPr algn="ctr">
              <a:spcBef>
                <a:spcPts val="500"/>
              </a:spcBef>
              <a:spcAft>
                <a:spcPts val="500"/>
              </a:spcAft>
            </a:pPr>
            <a:endParaRPr lang="en-US" sz="2400" dirty="0"/>
          </a:p>
          <a:p>
            <a:pPr algn="ctr">
              <a:spcBef>
                <a:spcPts val="500"/>
              </a:spcBef>
              <a:spcAft>
                <a:spcPts val="500"/>
              </a:spcAft>
            </a:pPr>
            <a:endParaRPr lang="en-US" sz="2000" dirty="0" smtClean="0"/>
          </a:p>
          <a:p>
            <a:pPr algn="ctr">
              <a:spcBef>
                <a:spcPts val="500"/>
              </a:spcBef>
              <a:spcAft>
                <a:spcPts val="500"/>
              </a:spcAft>
            </a:pPr>
            <a:r>
              <a:rPr lang="en-US" sz="2600" b="1" u="sng" dirty="0" smtClean="0"/>
              <a:t>Technical Issues with LOGAN Access, Forms, Uploads, etc.</a:t>
            </a:r>
            <a:r>
              <a:rPr lang="en-US" sz="2600" b="1" dirty="0" smtClean="0"/>
              <a:t>:</a:t>
            </a:r>
          </a:p>
          <a:p>
            <a:pPr algn="ctr">
              <a:spcBef>
                <a:spcPts val="500"/>
              </a:spcBef>
              <a:spcAft>
                <a:spcPts val="500"/>
              </a:spcAft>
            </a:pPr>
            <a:r>
              <a:rPr lang="en-US" sz="2400" dirty="0" smtClean="0">
                <a:hlinkClick r:id="rId4"/>
              </a:rPr>
              <a:t>support@laregents.org</a:t>
            </a:r>
            <a:r>
              <a:rPr lang="en-US" sz="2400" dirty="0" smtClean="0"/>
              <a:t> </a:t>
            </a:r>
            <a:endParaRPr lang="en-US" sz="2400" dirty="0" smtClean="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14</a:t>
            </a:fld>
            <a:endParaRPr lang="en-US" dirty="0">
              <a:solidFill>
                <a:schemeClr val="bg1"/>
              </a:solidFill>
            </a:endParaRPr>
          </a:p>
        </p:txBody>
      </p:sp>
      <p:sp>
        <p:nvSpPr>
          <p:cNvPr id="5" name="TextBox 4"/>
          <p:cNvSpPr txBox="1">
            <a:spLocks noChangeArrowheads="1"/>
          </p:cNvSpPr>
          <p:nvPr/>
        </p:nvSpPr>
        <p:spPr bwMode="auto">
          <a:xfrm>
            <a:off x="0" y="304800"/>
            <a:ext cx="9144000" cy="630942"/>
          </a:xfrm>
          <a:prstGeom prst="rect">
            <a:avLst/>
          </a:prstGeom>
          <a:noFill/>
          <a:ln w="9525">
            <a:noFill/>
            <a:miter lim="800000"/>
            <a:headEnd/>
            <a:tailEnd/>
          </a:ln>
        </p:spPr>
        <p:txBody>
          <a:bodyPr wrap="square">
            <a:spAutoFit/>
          </a:bodyPr>
          <a:lstStyle/>
          <a:p>
            <a:pPr algn="ctr"/>
            <a:r>
              <a:rPr lang="en-US" sz="3500" b="1" cap="all" dirty="0" smtClean="0"/>
              <a:t>Q&amp;A lists and technical support</a:t>
            </a:r>
            <a:endParaRPr lang="en-US" sz="3500" b="1" cap="all" dirty="0" smtClean="0"/>
          </a:p>
        </p:txBody>
      </p:sp>
    </p:spTree>
    <p:extLst>
      <p:ext uri="{BB962C8B-B14F-4D97-AF65-F5344CB8AC3E}">
        <p14:creationId xmlns:p14="http://schemas.microsoft.com/office/powerpoint/2010/main" val="2988878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0" y="278249"/>
            <a:ext cx="9144000" cy="1077218"/>
          </a:xfrm>
          <a:prstGeom prst="rect">
            <a:avLst/>
          </a:prstGeom>
          <a:noFill/>
          <a:ln w="9525">
            <a:noFill/>
            <a:miter lim="800000"/>
            <a:headEnd/>
            <a:tailEnd/>
          </a:ln>
        </p:spPr>
        <p:txBody>
          <a:bodyPr wrap="square">
            <a:spAutoFit/>
          </a:bodyPr>
          <a:lstStyle/>
          <a:p>
            <a:pPr algn="ctr"/>
            <a:r>
              <a:rPr lang="en-US" sz="3200" b="1" cap="all" dirty="0" smtClean="0"/>
              <a:t>BOARD OF REGENTS SUPPORT FUND </a:t>
            </a:r>
          </a:p>
          <a:p>
            <a:pPr algn="ctr"/>
            <a:r>
              <a:rPr lang="en-US" sz="3200" b="1" cap="all" dirty="0" smtClean="0"/>
              <a:t>Constitutional definition &amp; Requirements</a:t>
            </a:r>
          </a:p>
        </p:txBody>
      </p:sp>
      <p:sp>
        <p:nvSpPr>
          <p:cNvPr id="7" name="Slide Number Placeholder 6"/>
          <p:cNvSpPr>
            <a:spLocks noGrp="1"/>
          </p:cNvSpPr>
          <p:nvPr>
            <p:ph type="sldNum" sz="quarter" idx="12"/>
          </p:nvPr>
        </p:nvSpPr>
        <p:spPr>
          <a:xfrm>
            <a:off x="8818716" y="6492875"/>
            <a:ext cx="223684" cy="365125"/>
          </a:xfrm>
        </p:spPr>
        <p:txBody>
          <a:bodyPr/>
          <a:lstStyle/>
          <a:p>
            <a:pPr>
              <a:defRPr/>
            </a:pPr>
            <a:fld id="{13F743C7-2023-4DC5-9399-07F4BD839EBA}" type="slidenum">
              <a:rPr lang="en-US">
                <a:solidFill>
                  <a:schemeClr val="bg1"/>
                </a:solidFill>
              </a:rPr>
              <a:pPr>
                <a:defRPr/>
              </a:pPr>
              <a:t>2</a:t>
            </a:fld>
            <a:endParaRPr lang="en-US" dirty="0">
              <a:solidFill>
                <a:schemeClr val="bg1"/>
              </a:solidFill>
            </a:endParaRPr>
          </a:p>
        </p:txBody>
      </p:sp>
      <p:sp>
        <p:nvSpPr>
          <p:cNvPr id="8" name="TextBox 7"/>
          <p:cNvSpPr txBox="1"/>
          <p:nvPr/>
        </p:nvSpPr>
        <p:spPr>
          <a:xfrm>
            <a:off x="0" y="3352800"/>
            <a:ext cx="9144000" cy="2887970"/>
          </a:xfrm>
          <a:prstGeom prst="rect">
            <a:avLst/>
          </a:prstGeom>
          <a:noFill/>
        </p:spPr>
        <p:txBody>
          <a:bodyPr wrap="square" rtlCol="0">
            <a:spAutoFit/>
          </a:bodyPr>
          <a:lstStyle/>
          <a:p>
            <a:pPr>
              <a:spcBef>
                <a:spcPts val="800"/>
              </a:spcBef>
              <a:spcAft>
                <a:spcPts val="800"/>
              </a:spcAft>
            </a:pPr>
            <a:r>
              <a:rPr lang="en-US" sz="2500" b="1" dirty="0" smtClean="0"/>
              <a:t>Expenditures Permitted for “Any or All” of the Following: </a:t>
            </a:r>
          </a:p>
          <a:p>
            <a:pPr marL="681038" indent="-346075">
              <a:spcBef>
                <a:spcPts val="600"/>
              </a:spcBef>
              <a:spcAft>
                <a:spcPts val="600"/>
              </a:spcAft>
              <a:buFont typeface="Wingdings" pitchFamily="2" charset="2"/>
              <a:buChar char="Ø"/>
            </a:pPr>
            <a:r>
              <a:rPr lang="en-US" sz="2300" dirty="0" smtClean="0"/>
              <a:t>Carefully Defined Research Efforts</a:t>
            </a:r>
          </a:p>
          <a:p>
            <a:pPr marL="681038" indent="-346075">
              <a:spcBef>
                <a:spcPts val="600"/>
              </a:spcBef>
              <a:spcAft>
                <a:spcPts val="600"/>
              </a:spcAft>
              <a:buFont typeface="Wingdings" pitchFamily="2" charset="2"/>
              <a:buChar char="Ø"/>
            </a:pPr>
            <a:r>
              <a:rPr lang="en-US" sz="2300" dirty="0" smtClean="0"/>
              <a:t>Endowment of </a:t>
            </a:r>
            <a:r>
              <a:rPr lang="en-US" sz="2300" dirty="0"/>
              <a:t>Chairs for Eminent Scholars</a:t>
            </a:r>
          </a:p>
          <a:p>
            <a:pPr marL="681038" indent="-346075">
              <a:spcBef>
                <a:spcPts val="600"/>
              </a:spcBef>
              <a:spcAft>
                <a:spcPts val="600"/>
              </a:spcAft>
              <a:buFont typeface="Wingdings" pitchFamily="2" charset="2"/>
              <a:buChar char="Ø"/>
            </a:pPr>
            <a:r>
              <a:rPr lang="en-US" sz="2300" dirty="0" smtClean="0"/>
              <a:t>Enhancement of the Quality of Academic, Research or Agricultural Departments or Units Within a Post-Secondary Institution</a:t>
            </a:r>
            <a:endParaRPr lang="en-US" sz="2300" dirty="0"/>
          </a:p>
          <a:p>
            <a:pPr marL="681038" indent="-346075">
              <a:spcBef>
                <a:spcPts val="600"/>
              </a:spcBef>
              <a:spcAft>
                <a:spcPts val="600"/>
              </a:spcAft>
              <a:buFont typeface="Wingdings" pitchFamily="2" charset="2"/>
              <a:buChar char="Ø"/>
            </a:pPr>
            <a:r>
              <a:rPr lang="en-US" sz="2300" dirty="0" smtClean="0"/>
              <a:t>Recruitment </a:t>
            </a:r>
            <a:r>
              <a:rPr lang="en-US" sz="2300" dirty="0"/>
              <a:t>of Superior Graduate </a:t>
            </a:r>
            <a:r>
              <a:rPr lang="en-US" sz="2300" dirty="0" smtClean="0"/>
              <a:t>Students</a:t>
            </a:r>
            <a:endParaRPr lang="en-US" sz="2300" dirty="0"/>
          </a:p>
        </p:txBody>
      </p:sp>
      <p:sp>
        <p:nvSpPr>
          <p:cNvPr id="2" name="Rectangle 1"/>
          <p:cNvSpPr/>
          <p:nvPr/>
        </p:nvSpPr>
        <p:spPr>
          <a:xfrm>
            <a:off x="0" y="1631484"/>
            <a:ext cx="9144000" cy="1492716"/>
          </a:xfrm>
          <a:prstGeom prst="rect">
            <a:avLst/>
          </a:prstGeom>
        </p:spPr>
        <p:txBody>
          <a:bodyPr wrap="square">
            <a:spAutoFit/>
          </a:bodyPr>
          <a:lstStyle/>
          <a:p>
            <a:pPr>
              <a:spcAft>
                <a:spcPts val="600"/>
              </a:spcAft>
            </a:pPr>
            <a:r>
              <a:rPr lang="en-US" sz="2500" b="1" dirty="0"/>
              <a:t>Two Postsecondary Education Goals Framed as Equal:</a:t>
            </a:r>
          </a:p>
          <a:p>
            <a:pPr marL="695325" indent="-342900">
              <a:spcBef>
                <a:spcPts val="600"/>
              </a:spcBef>
              <a:spcAft>
                <a:spcPts val="600"/>
              </a:spcAft>
              <a:buFont typeface="Wingdings" pitchFamily="2" charset="2"/>
              <a:buChar char="Ø"/>
            </a:pPr>
            <a:r>
              <a:rPr lang="en-US" sz="2300" dirty="0"/>
              <a:t>Improve the Quality of Higher Education</a:t>
            </a:r>
          </a:p>
          <a:p>
            <a:pPr marL="695325" indent="-342900">
              <a:spcBef>
                <a:spcPts val="600"/>
              </a:spcBef>
              <a:spcAft>
                <a:spcPts val="600"/>
              </a:spcAft>
              <a:buFont typeface="Wingdings" pitchFamily="2" charset="2"/>
              <a:buChar char="Ø"/>
            </a:pPr>
            <a:r>
              <a:rPr lang="en-US" sz="2300" dirty="0"/>
              <a:t>Enhance Economic Development in Louisiana</a:t>
            </a:r>
          </a:p>
        </p:txBody>
      </p:sp>
    </p:spTree>
    <p:extLst>
      <p:ext uri="{BB962C8B-B14F-4D97-AF65-F5344CB8AC3E}">
        <p14:creationId xmlns:p14="http://schemas.microsoft.com/office/powerpoint/2010/main" val="2101743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9067800" cy="5601533"/>
          </a:xfrm>
          <a:prstGeom prst="rect">
            <a:avLst/>
          </a:prstGeom>
          <a:noFill/>
        </p:spPr>
        <p:txBody>
          <a:bodyPr wrap="square" rtlCol="0">
            <a:spAutoFit/>
          </a:bodyPr>
          <a:lstStyle/>
          <a:p>
            <a:pPr marL="457200" indent="-457200">
              <a:spcBef>
                <a:spcPts val="500"/>
              </a:spcBef>
              <a:spcAft>
                <a:spcPts val="500"/>
              </a:spcAft>
              <a:buFont typeface="Arial" panose="020B0604020202020204" pitchFamily="34" charset="0"/>
              <a:buChar char="•"/>
            </a:pPr>
            <a:r>
              <a:rPr lang="en-US" sz="2200" dirty="0" smtClean="0"/>
              <a:t>Align all investments </a:t>
            </a:r>
            <a:r>
              <a:rPr lang="en-US" sz="2200" dirty="0"/>
              <a:t>with </a:t>
            </a:r>
            <a:r>
              <a:rPr lang="en-US" sz="2200" dirty="0" err="1"/>
              <a:t>BoR’s</a:t>
            </a:r>
            <a:r>
              <a:rPr lang="en-US" sz="2200" dirty="0"/>
              <a:t> “Educate and Innovate” </a:t>
            </a:r>
            <a:r>
              <a:rPr lang="en-US" sz="2200" dirty="0" smtClean="0"/>
              <a:t>focus, State/system/campus strategic </a:t>
            </a:r>
            <a:r>
              <a:rPr lang="en-US" sz="2200" dirty="0"/>
              <a:t>priorities, </a:t>
            </a:r>
            <a:r>
              <a:rPr lang="en-US" sz="2200" dirty="0" smtClean="0"/>
              <a:t>and campus </a:t>
            </a:r>
            <a:r>
              <a:rPr lang="en-US" sz="2200" dirty="0"/>
              <a:t>roles, scopes and missions</a:t>
            </a:r>
            <a:endParaRPr lang="en-US" sz="2200" dirty="0" smtClean="0"/>
          </a:p>
          <a:p>
            <a:pPr marL="457200" lvl="0" indent="-457200">
              <a:spcBef>
                <a:spcPts val="500"/>
              </a:spcBef>
              <a:spcAft>
                <a:spcPts val="500"/>
              </a:spcAft>
              <a:buFont typeface="Arial" panose="020B0604020202020204" pitchFamily="34" charset="0"/>
              <a:buChar char="•"/>
            </a:pPr>
            <a:r>
              <a:rPr lang="en-US" sz="2200" dirty="0" smtClean="0"/>
              <a:t>Replace large number of small, highly specific, limited-impact programs with fewer programs emphasizing greater impact and flexibility</a:t>
            </a:r>
          </a:p>
          <a:p>
            <a:pPr marL="457200" lvl="0" indent="-457200">
              <a:spcBef>
                <a:spcPts val="500"/>
              </a:spcBef>
              <a:spcAft>
                <a:spcPts val="500"/>
              </a:spcAft>
              <a:buFont typeface="Arial" panose="020B0604020202020204" pitchFamily="34" charset="0"/>
              <a:buChar char="•"/>
            </a:pPr>
            <a:r>
              <a:rPr lang="en-US" sz="2200" dirty="0" smtClean="0"/>
              <a:t>Add workforce emphasis across Support Fund programs</a:t>
            </a:r>
          </a:p>
          <a:p>
            <a:pPr marL="457200" lvl="0" indent="-457200">
              <a:spcBef>
                <a:spcPts val="500"/>
              </a:spcBef>
              <a:spcAft>
                <a:spcPts val="500"/>
              </a:spcAft>
              <a:buFont typeface="Arial" panose="020B0604020202020204" pitchFamily="34" charset="0"/>
              <a:buChar char="•"/>
            </a:pPr>
            <a:r>
              <a:rPr lang="en-US" sz="2200" dirty="0" smtClean="0"/>
              <a:t>Replace individual faculty-driven Enhancement grants with competitive funding at the departmental/unit/center level </a:t>
            </a:r>
          </a:p>
          <a:p>
            <a:pPr marL="457200" lvl="0" indent="-457200">
              <a:spcBef>
                <a:spcPts val="500"/>
              </a:spcBef>
              <a:spcAft>
                <a:spcPts val="500"/>
              </a:spcAft>
              <a:buFont typeface="Arial" panose="020B0604020202020204" pitchFamily="34" charset="0"/>
              <a:buChar char="•"/>
            </a:pPr>
            <a:r>
              <a:rPr lang="en-US" sz="2200" dirty="0" smtClean="0"/>
              <a:t>Increase </a:t>
            </a:r>
            <a:r>
              <a:rPr lang="en-US" sz="2200" dirty="0"/>
              <a:t>support for </a:t>
            </a:r>
            <a:r>
              <a:rPr lang="en-US" sz="2200" dirty="0" smtClean="0"/>
              <a:t>innovation in the marketplace, particularly related to LA: research </a:t>
            </a:r>
            <a:r>
              <a:rPr lang="en-US" sz="2200" dirty="0"/>
              <a:t>commercialization and industrial </a:t>
            </a:r>
            <a:r>
              <a:rPr lang="en-US" sz="2200" dirty="0" smtClean="0"/>
              <a:t>partnerships</a:t>
            </a:r>
          </a:p>
          <a:p>
            <a:pPr marL="457200" lvl="0" indent="-457200">
              <a:spcBef>
                <a:spcPts val="500"/>
              </a:spcBef>
              <a:spcAft>
                <a:spcPts val="500"/>
              </a:spcAft>
              <a:buFont typeface="Arial" panose="020B0604020202020204" pitchFamily="34" charset="0"/>
              <a:buChar char="•"/>
            </a:pPr>
            <a:r>
              <a:rPr lang="en-US" sz="2200" dirty="0" smtClean="0"/>
              <a:t>Broaden impact by requiring undergraduate and graduate student participation in research, educational, and training opportunities</a:t>
            </a:r>
          </a:p>
          <a:p>
            <a:pPr marL="457200" lvl="0" indent="-457200">
              <a:spcBef>
                <a:spcPts val="500"/>
              </a:spcBef>
              <a:spcAft>
                <a:spcPts val="500"/>
              </a:spcAft>
              <a:buFont typeface="Arial" panose="020B0604020202020204" pitchFamily="34" charset="0"/>
              <a:buChar char="•"/>
            </a:pPr>
            <a:r>
              <a:rPr lang="en-US" sz="2200" dirty="0" smtClean="0"/>
              <a:t>Allow for completion of contracts and endowment matching requests already in place</a:t>
            </a:r>
            <a:endParaRPr lang="en-US" sz="2200"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3</a:t>
            </a:fld>
            <a:endParaRPr lang="en-US" dirty="0">
              <a:solidFill>
                <a:schemeClr val="bg1"/>
              </a:solidFill>
            </a:endParaRPr>
          </a:p>
        </p:txBody>
      </p:sp>
      <p:sp>
        <p:nvSpPr>
          <p:cNvPr id="8" name="TextBox 7"/>
          <p:cNvSpPr txBox="1">
            <a:spLocks noChangeArrowheads="1"/>
          </p:cNvSpPr>
          <p:nvPr/>
        </p:nvSpPr>
        <p:spPr bwMode="auto">
          <a:xfrm>
            <a:off x="0" y="304800"/>
            <a:ext cx="9144000" cy="630942"/>
          </a:xfrm>
          <a:prstGeom prst="rect">
            <a:avLst/>
          </a:prstGeom>
          <a:noFill/>
          <a:ln w="9525">
            <a:noFill/>
            <a:miter lim="800000"/>
            <a:headEnd/>
            <a:tailEnd/>
          </a:ln>
        </p:spPr>
        <p:txBody>
          <a:bodyPr wrap="square">
            <a:spAutoFit/>
          </a:bodyPr>
          <a:lstStyle/>
          <a:p>
            <a:pPr algn="ctr"/>
            <a:r>
              <a:rPr lang="en-US" sz="3500" b="1" cap="all" dirty="0" smtClean="0"/>
              <a:t>changes across </a:t>
            </a:r>
            <a:r>
              <a:rPr lang="en-US" sz="3500" b="1" cap="all" dirty="0" err="1" smtClean="0"/>
              <a:t>B</a:t>
            </a:r>
            <a:r>
              <a:rPr lang="en-US" sz="3500" b="1" dirty="0" err="1" smtClean="0"/>
              <a:t>o</a:t>
            </a:r>
            <a:r>
              <a:rPr lang="en-US" sz="3500" b="1" cap="all" dirty="0" err="1" smtClean="0"/>
              <a:t>rsf</a:t>
            </a:r>
            <a:r>
              <a:rPr lang="en-US" sz="3500" b="1" cap="all" dirty="0" smtClean="0"/>
              <a:t>: APPROVED 11/16</a:t>
            </a:r>
          </a:p>
        </p:txBody>
      </p:sp>
    </p:spTree>
    <p:extLst>
      <p:ext uri="{BB962C8B-B14F-4D97-AF65-F5344CB8AC3E}">
        <p14:creationId xmlns:p14="http://schemas.microsoft.com/office/powerpoint/2010/main" val="427448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990600" y="1088886"/>
            <a:ext cx="7391400" cy="5616714"/>
          </a:xfrm>
          <a:prstGeom prst="triangle">
            <a:avLst>
              <a:gd name="adj" fmla="val 50451"/>
            </a:avLst>
          </a:prstGeom>
          <a:gradFill>
            <a:gsLst>
              <a:gs pos="0">
                <a:srgbClr val="8488C4"/>
              </a:gs>
              <a:gs pos="53000">
                <a:srgbClr val="D4DEFF"/>
              </a:gs>
              <a:gs pos="83000">
                <a:srgbClr val="D4DEFF"/>
              </a:gs>
              <a:gs pos="100000">
                <a:srgbClr val="96AB94"/>
              </a:gs>
            </a:gsLst>
            <a:lin ang="5400000" scaled="0"/>
          </a:gradFill>
          <a:ln>
            <a:solidFill>
              <a:schemeClr val="tx2">
                <a:lumMod val="20000"/>
                <a:lumOff val="80000"/>
              </a:schemeClr>
            </a:solidFill>
          </a:ln>
          <a:scene3d>
            <a:camera prst="orthographicFront"/>
            <a:lightRig rig="threePt" dir="t"/>
          </a:scene3d>
          <a:sp3d extrusionH="76200" contourW="12700">
            <a:bevelT w="285750" h="247650"/>
            <a:bevelB w="127000" prst="relaxedInset"/>
            <a:extrusionClr>
              <a:schemeClr val="tx2">
                <a:lumMod val="20000"/>
                <a:lumOff val="80000"/>
              </a:schemeClr>
            </a:extrusionClr>
            <a:contourClr>
              <a:schemeClr val="tx2">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 y="5410200"/>
            <a:ext cx="8839200" cy="923330"/>
          </a:xfrm>
          <a:prstGeom prst="rect">
            <a:avLst/>
          </a:prstGeom>
          <a:solidFill>
            <a:schemeClr val="lt1"/>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600" b="1" dirty="0" smtClean="0"/>
              <a:t>Enhancement</a:t>
            </a:r>
          </a:p>
          <a:p>
            <a:pPr algn="ctr"/>
            <a:r>
              <a:rPr lang="en-US" sz="1400" b="1" dirty="0" smtClean="0"/>
              <a:t>(Departmental        </a:t>
            </a:r>
            <a:r>
              <a:rPr lang="en-US" sz="1400" b="1" dirty="0" err="1" smtClean="0"/>
              <a:t>BoR</a:t>
            </a:r>
            <a:r>
              <a:rPr lang="en-US" sz="1400" b="1" dirty="0" smtClean="0"/>
              <a:t>/SREB        Professorship &amp; Two-Yr. Workforce Scholarship Endowments       Federal Matching)</a:t>
            </a:r>
          </a:p>
          <a:p>
            <a:pPr algn="ctr"/>
            <a:r>
              <a:rPr lang="en-US" sz="1200" b="1" dirty="0" smtClean="0"/>
              <a:t>Foundational support for academic &amp; research programs/units – funds instructional and research equipment and supplies, curricular redesign efforts, student experiences, visiting speakers, endowment matching, and other academic support activities. </a:t>
            </a:r>
            <a:endParaRPr lang="en-US" sz="1200" b="1" dirty="0"/>
          </a:p>
        </p:txBody>
      </p:sp>
      <p:sp>
        <p:nvSpPr>
          <p:cNvPr id="6" name="TextBox 5"/>
          <p:cNvSpPr txBox="1"/>
          <p:nvPr/>
        </p:nvSpPr>
        <p:spPr>
          <a:xfrm>
            <a:off x="304800" y="4114800"/>
            <a:ext cx="8534400" cy="923330"/>
          </a:xfrm>
          <a:prstGeom prst="rect">
            <a:avLst/>
          </a:prstGeom>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600" b="1" dirty="0" smtClean="0"/>
              <a:t>Research &amp; Development</a:t>
            </a:r>
          </a:p>
          <a:p>
            <a:pPr algn="ctr"/>
            <a:r>
              <a:rPr lang="en-US" sz="1400" b="1" dirty="0" smtClean="0"/>
              <a:t>(Research Competitiveness      Industrial Ties/Proof-of-Concept      Awards to LA Artists &amp; Scholars)</a:t>
            </a:r>
          </a:p>
          <a:p>
            <a:pPr algn="ctr"/>
            <a:r>
              <a:rPr lang="en-US" sz="1200" b="1" dirty="0" smtClean="0"/>
              <a:t>Building competitiveness &amp; partnerships to contribute to fundamental knowledge and economic development – funds summer research time, student support, travel, supplies, market research studies, and equipment/supplies</a:t>
            </a:r>
          </a:p>
        </p:txBody>
      </p:sp>
      <p:sp>
        <p:nvSpPr>
          <p:cNvPr id="7" name="TextBox 6"/>
          <p:cNvSpPr txBox="1"/>
          <p:nvPr/>
        </p:nvSpPr>
        <p:spPr>
          <a:xfrm>
            <a:off x="1600200" y="2625804"/>
            <a:ext cx="6172200" cy="1107996"/>
          </a:xfrm>
          <a:prstGeom prst="rect">
            <a:avLst/>
          </a:prstGeom>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600" b="1" dirty="0" smtClean="0"/>
              <a:t>Graduate Fellows</a:t>
            </a:r>
          </a:p>
          <a:p>
            <a:pPr algn="ctr"/>
            <a:r>
              <a:rPr lang="en-US" sz="1400" b="1" dirty="0" smtClean="0"/>
              <a:t>(Endowed Grad Scholarships)</a:t>
            </a:r>
          </a:p>
          <a:p>
            <a:pPr algn="ctr"/>
            <a:r>
              <a:rPr lang="en-US" sz="1200" b="1" dirty="0" smtClean="0"/>
              <a:t>Attracting the highest quality students to Louisiana for research &amp; study in key programs – establishes permanent endowed scholarship funds for superior students in departments with existing or prospective eminence</a:t>
            </a:r>
          </a:p>
        </p:txBody>
      </p:sp>
      <p:sp>
        <p:nvSpPr>
          <p:cNvPr id="8" name="TextBox 7"/>
          <p:cNvSpPr txBox="1"/>
          <p:nvPr/>
        </p:nvSpPr>
        <p:spPr>
          <a:xfrm>
            <a:off x="2895600" y="1371600"/>
            <a:ext cx="3733800" cy="892552"/>
          </a:xfrm>
          <a:prstGeom prst="rect">
            <a:avLst/>
          </a:prstGeom>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600" b="1" dirty="0" smtClean="0"/>
              <a:t>Endowed Chairs</a:t>
            </a:r>
          </a:p>
          <a:p>
            <a:pPr algn="ctr"/>
            <a:r>
              <a:rPr lang="en-US" sz="1200" b="1" dirty="0" smtClean="0"/>
              <a:t>Recruiting and retaining game-changing faculty – matches private contributions to establish chairs in increments of $1 million</a:t>
            </a:r>
          </a:p>
        </p:txBody>
      </p:sp>
      <p:sp>
        <p:nvSpPr>
          <p:cNvPr id="12" name="TextBox 11"/>
          <p:cNvSpPr txBox="1"/>
          <p:nvPr/>
        </p:nvSpPr>
        <p:spPr>
          <a:xfrm>
            <a:off x="0" y="381000"/>
            <a:ext cx="9144000" cy="553998"/>
          </a:xfrm>
          <a:prstGeom prst="rect">
            <a:avLst/>
          </a:prstGeom>
          <a:noFill/>
        </p:spPr>
        <p:txBody>
          <a:bodyPr wrap="square" rtlCol="0">
            <a:spAutoFit/>
          </a:bodyPr>
          <a:lstStyle/>
          <a:p>
            <a:pPr algn="ctr"/>
            <a:r>
              <a:rPr lang="en-US" sz="3000" b="1" dirty="0" smtClean="0">
                <a:solidFill>
                  <a:schemeClr val="tx2">
                    <a:lumMod val="75000"/>
                  </a:schemeClr>
                </a:solidFill>
              </a:rPr>
              <a:t>Board of Regents Support Fund Programs FY 2017-18</a:t>
            </a:r>
            <a:endParaRPr lang="en-US" sz="3000" b="1" dirty="0">
              <a:solidFill>
                <a:schemeClr val="tx2">
                  <a:lumMod val="75000"/>
                </a:schemeClr>
              </a:solidFill>
            </a:endParaRPr>
          </a:p>
        </p:txBody>
      </p:sp>
      <p:sp>
        <p:nvSpPr>
          <p:cNvPr id="9" name="TextBox 2"/>
          <p:cNvSpPr txBox="1">
            <a:spLocks noChangeArrowheads="1"/>
          </p:cNvSpPr>
          <p:nvPr/>
        </p:nvSpPr>
        <p:spPr bwMode="auto">
          <a:xfrm>
            <a:off x="0" y="6502400"/>
            <a:ext cx="9144000" cy="368300"/>
          </a:xfrm>
          <a:prstGeom prst="rec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dirty="0" smtClean="0">
                <a:solidFill>
                  <a:prstClr val="white"/>
                </a:solidFill>
                <a:latin typeface="Calibri"/>
                <a:cs typeface="Arial" charset="0"/>
              </a:rPr>
              <a:t>www.regents.la.gov</a:t>
            </a:r>
          </a:p>
        </p:txBody>
      </p:sp>
      <p:sp>
        <p:nvSpPr>
          <p:cNvPr id="10" name="TextBox 5"/>
          <p:cNvSpPr txBox="1">
            <a:spLocks noChangeArrowheads="1"/>
          </p:cNvSpPr>
          <p:nvPr/>
        </p:nvSpPr>
        <p:spPr bwMode="auto">
          <a:xfrm>
            <a:off x="0" y="0"/>
            <a:ext cx="9144000" cy="381000"/>
          </a:xfrm>
          <a:prstGeom prst="rect">
            <a:avLst/>
          </a:prstGeom>
          <a:solidFill>
            <a:schemeClr val="bg1">
              <a:lumMod val="65000"/>
            </a:schemeClr>
          </a:solidFill>
          <a:ln w="9525">
            <a:noFill/>
            <a:miter lim="800000"/>
            <a:headEnd/>
            <a:tailEnd/>
          </a:ln>
        </p:spPr>
        <p:txBody>
          <a:bodyPr>
            <a:spAutoFit/>
          </a:bodyPr>
          <a:lstStyle/>
          <a:p>
            <a:endParaRPr lang="en-US">
              <a:solidFill>
                <a:prstClr val="black"/>
              </a:solidFill>
              <a:latin typeface="Calibri" pitchFamily="34" charset="0"/>
            </a:endParaRPr>
          </a:p>
        </p:txBody>
      </p:sp>
    </p:spTree>
    <p:extLst>
      <p:ext uri="{BB962C8B-B14F-4D97-AF65-F5344CB8AC3E}">
        <p14:creationId xmlns:p14="http://schemas.microsoft.com/office/powerpoint/2010/main" val="3545323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9067800" cy="5555367"/>
          </a:xfrm>
          <a:prstGeom prst="rect">
            <a:avLst/>
          </a:prstGeom>
          <a:noFill/>
        </p:spPr>
        <p:txBody>
          <a:bodyPr wrap="square" rtlCol="0">
            <a:spAutoFit/>
          </a:bodyPr>
          <a:lstStyle/>
          <a:p>
            <a:pPr marL="457200" indent="-457200">
              <a:spcBef>
                <a:spcPts val="500"/>
              </a:spcBef>
              <a:spcAft>
                <a:spcPts val="500"/>
              </a:spcAft>
              <a:buFont typeface="Wingdings" panose="05000000000000000000" pitchFamily="2" charset="2"/>
              <a:buChar char="Ø"/>
            </a:pPr>
            <a:r>
              <a:rPr lang="en-US" sz="2200" b="1" dirty="0" smtClean="0"/>
              <a:t>Substantially Revise: </a:t>
            </a:r>
          </a:p>
          <a:p>
            <a:pPr marL="914400" lvl="1" indent="-457200">
              <a:spcBef>
                <a:spcPts val="500"/>
              </a:spcBef>
              <a:spcAft>
                <a:spcPts val="500"/>
              </a:spcAft>
              <a:buFont typeface="Courier New" panose="02070309020205020404" pitchFamily="49" charset="0"/>
              <a:buChar char="o"/>
            </a:pPr>
            <a:r>
              <a:rPr lang="en-US" sz="2100" u="sng" dirty="0" smtClean="0"/>
              <a:t>Departmental Replaces Traditional Enhancement</a:t>
            </a:r>
          </a:p>
          <a:p>
            <a:pPr marL="1257300" lvl="2" indent="-342900">
              <a:spcBef>
                <a:spcPts val="500"/>
              </a:spcBef>
              <a:spcAft>
                <a:spcPts val="500"/>
              </a:spcAft>
              <a:buFont typeface="Arial" panose="020B0604020202020204" pitchFamily="34" charset="0"/>
              <a:buChar char="•"/>
            </a:pPr>
            <a:r>
              <a:rPr lang="en-US" dirty="0" smtClean="0"/>
              <a:t>Departmental projects with comprehensive and targeted options</a:t>
            </a:r>
          </a:p>
          <a:p>
            <a:pPr marL="1257300" lvl="2" indent="-342900">
              <a:spcBef>
                <a:spcPts val="500"/>
              </a:spcBef>
              <a:spcAft>
                <a:spcPts val="500"/>
              </a:spcAft>
              <a:buFont typeface="Arial" panose="020B0604020202020204" pitchFamily="34" charset="0"/>
              <a:buChar char="•"/>
            </a:pPr>
            <a:r>
              <a:rPr lang="en-US" dirty="0" smtClean="0"/>
              <a:t>Open to all formally constituted departments, units, centers, etc. on eligible campuses</a:t>
            </a:r>
          </a:p>
          <a:p>
            <a:pPr marL="1257300" lvl="2" indent="-342900">
              <a:spcBef>
                <a:spcPts val="500"/>
              </a:spcBef>
              <a:spcAft>
                <a:spcPts val="500"/>
              </a:spcAft>
              <a:buFont typeface="Arial" panose="020B0604020202020204" pitchFamily="34" charset="0"/>
              <a:buChar char="•"/>
            </a:pPr>
            <a:r>
              <a:rPr lang="en-US" dirty="0" smtClean="0"/>
              <a:t>Discipline rotation: two cycles in alternating years</a:t>
            </a:r>
          </a:p>
          <a:p>
            <a:pPr marL="1257300" lvl="2" indent="-342900">
              <a:spcBef>
                <a:spcPts val="500"/>
              </a:spcBef>
              <a:spcAft>
                <a:spcPts val="500"/>
              </a:spcAft>
              <a:buFont typeface="Arial" panose="020B0604020202020204" pitchFamily="34" charset="0"/>
              <a:buChar char="•"/>
            </a:pPr>
            <a:r>
              <a:rPr lang="en-US" dirty="0" err="1" smtClean="0"/>
              <a:t>BoR</a:t>
            </a:r>
            <a:r>
              <a:rPr lang="en-US" dirty="0" smtClean="0"/>
              <a:t>/SREB doctoral support retained through separate RFP as part of ENH program</a:t>
            </a:r>
          </a:p>
          <a:p>
            <a:pPr marL="914400" lvl="1" indent="-457200">
              <a:spcBef>
                <a:spcPts val="500"/>
              </a:spcBef>
              <a:spcAft>
                <a:spcPts val="500"/>
              </a:spcAft>
              <a:buFont typeface="Courier New" panose="02070309020205020404" pitchFamily="49" charset="0"/>
              <a:buChar char="o"/>
            </a:pPr>
            <a:r>
              <a:rPr lang="en-US" sz="2100" u="sng" dirty="0" smtClean="0"/>
              <a:t>Endowed Chairs</a:t>
            </a:r>
            <a:endParaRPr lang="en-US" sz="2100" u="sng" dirty="0"/>
          </a:p>
          <a:p>
            <a:pPr marL="1257300" lvl="2" indent="-342900">
              <a:spcBef>
                <a:spcPts val="500"/>
              </a:spcBef>
              <a:spcAft>
                <a:spcPts val="500"/>
              </a:spcAft>
              <a:buFont typeface="Arial" panose="020B0604020202020204" pitchFamily="34" charset="0"/>
              <a:buChar char="•"/>
            </a:pPr>
            <a:r>
              <a:rPr lang="en-US" dirty="0" smtClean="0"/>
              <a:t>Emphasis on need for/appropriateness of Chair and alignment with campus and assigned unit’s role, scope, mission and strategic priorities</a:t>
            </a:r>
            <a:endParaRPr lang="en-US" dirty="0"/>
          </a:p>
          <a:p>
            <a:pPr marL="1257300" lvl="2" indent="-342900">
              <a:spcBef>
                <a:spcPts val="500"/>
              </a:spcBef>
              <a:spcAft>
                <a:spcPts val="500"/>
              </a:spcAft>
              <a:buFont typeface="Arial" panose="020B0604020202020204" pitchFamily="34" charset="0"/>
              <a:buChar char="•"/>
            </a:pPr>
            <a:r>
              <a:rPr lang="en-US" dirty="0" smtClean="0"/>
              <a:t>Four </a:t>
            </a:r>
            <a:r>
              <a:rPr lang="en-US" dirty="0"/>
              <a:t>types of </a:t>
            </a:r>
            <a:r>
              <a:rPr lang="en-US" dirty="0" smtClean="0"/>
              <a:t>chair by </a:t>
            </a:r>
            <a:r>
              <a:rPr lang="en-US" dirty="0"/>
              <a:t>primary </a:t>
            </a:r>
            <a:r>
              <a:rPr lang="en-US" dirty="0" smtClean="0"/>
              <a:t>expected role/contribution</a:t>
            </a:r>
            <a:r>
              <a:rPr lang="en-US" dirty="0"/>
              <a:t>: research, education, workforce </a:t>
            </a:r>
            <a:r>
              <a:rPr lang="en-US" dirty="0" smtClean="0"/>
              <a:t>development, and combination</a:t>
            </a:r>
          </a:p>
          <a:p>
            <a:pPr marL="1257300" lvl="2" indent="-342900">
              <a:spcBef>
                <a:spcPts val="500"/>
              </a:spcBef>
              <a:spcAft>
                <a:spcPts val="500"/>
              </a:spcAft>
              <a:buFont typeface="Arial" panose="020B0604020202020204" pitchFamily="34" charset="0"/>
              <a:buChar char="•"/>
            </a:pPr>
            <a:r>
              <a:rPr lang="en-US" dirty="0" smtClean="0"/>
              <a:t>Requirement to demonstrate appropriate resources committed at application for the chair to achieve the goals described</a:t>
            </a:r>
            <a:endParaRPr lang="en-US"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5</a:t>
            </a:fld>
            <a:endParaRPr lang="en-US" dirty="0">
              <a:solidFill>
                <a:schemeClr val="bg1"/>
              </a:solidFill>
            </a:endParaRPr>
          </a:p>
        </p:txBody>
      </p:sp>
      <p:sp>
        <p:nvSpPr>
          <p:cNvPr id="8" name="TextBox 7"/>
          <p:cNvSpPr txBox="1">
            <a:spLocks noChangeArrowheads="1"/>
          </p:cNvSpPr>
          <p:nvPr/>
        </p:nvSpPr>
        <p:spPr bwMode="auto">
          <a:xfrm>
            <a:off x="0" y="304800"/>
            <a:ext cx="9144000" cy="630942"/>
          </a:xfrm>
          <a:prstGeom prst="rect">
            <a:avLst/>
          </a:prstGeom>
          <a:noFill/>
          <a:ln w="9525">
            <a:noFill/>
            <a:miter lim="800000"/>
            <a:headEnd/>
            <a:tailEnd/>
          </a:ln>
        </p:spPr>
        <p:txBody>
          <a:bodyPr wrap="square">
            <a:spAutoFit/>
          </a:bodyPr>
          <a:lstStyle/>
          <a:p>
            <a:pPr algn="ctr"/>
            <a:r>
              <a:rPr lang="en-US" sz="3500" b="1" cap="all" dirty="0" smtClean="0"/>
              <a:t>Effect on </a:t>
            </a:r>
            <a:r>
              <a:rPr lang="en-US" sz="3500" b="1" cap="all" dirty="0" err="1" smtClean="0"/>
              <a:t>B</a:t>
            </a:r>
            <a:r>
              <a:rPr lang="en-US" sz="3500" b="1" dirty="0" err="1" smtClean="0"/>
              <a:t>o</a:t>
            </a:r>
            <a:r>
              <a:rPr lang="en-US" sz="3500" b="1" cap="all" dirty="0" err="1" smtClean="0"/>
              <a:t>rsf</a:t>
            </a:r>
            <a:r>
              <a:rPr lang="en-US" sz="3500" b="1" cap="all" dirty="0" smtClean="0"/>
              <a:t> competitive PROGRAMs</a:t>
            </a:r>
          </a:p>
        </p:txBody>
      </p:sp>
    </p:spTree>
    <p:extLst>
      <p:ext uri="{BB962C8B-B14F-4D97-AF65-F5344CB8AC3E}">
        <p14:creationId xmlns:p14="http://schemas.microsoft.com/office/powerpoint/2010/main" val="333199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9067800" cy="6340197"/>
          </a:xfrm>
          <a:prstGeom prst="rect">
            <a:avLst/>
          </a:prstGeom>
          <a:noFill/>
        </p:spPr>
        <p:txBody>
          <a:bodyPr wrap="square" rtlCol="0">
            <a:spAutoFit/>
          </a:bodyPr>
          <a:lstStyle/>
          <a:p>
            <a:pPr marL="457200" indent="-457200">
              <a:spcBef>
                <a:spcPts val="500"/>
              </a:spcBef>
              <a:spcAft>
                <a:spcPts val="500"/>
              </a:spcAft>
              <a:buFont typeface="Wingdings" panose="05000000000000000000" pitchFamily="2" charset="2"/>
              <a:buChar char="Ø"/>
            </a:pPr>
            <a:r>
              <a:rPr lang="en-US" sz="2200" b="1" dirty="0" smtClean="0"/>
              <a:t>Retain with Minimal Changes: </a:t>
            </a:r>
          </a:p>
          <a:p>
            <a:pPr marL="914400" lvl="1" indent="-457200">
              <a:spcBef>
                <a:spcPts val="500"/>
              </a:spcBef>
              <a:spcAft>
                <a:spcPts val="500"/>
              </a:spcAft>
              <a:buFont typeface="Courier New" panose="02070309020205020404" pitchFamily="49" charset="0"/>
              <a:buChar char="o"/>
            </a:pPr>
            <a:r>
              <a:rPr lang="en-US" sz="2200" u="sng" dirty="0" smtClean="0"/>
              <a:t>R&amp;D Subprograms (RCS, ITRS-</a:t>
            </a:r>
            <a:r>
              <a:rPr lang="en-US" sz="2200" u="sng" dirty="0" err="1" smtClean="0"/>
              <a:t>PoC</a:t>
            </a:r>
            <a:r>
              <a:rPr lang="en-US" sz="2200" u="sng" dirty="0" smtClean="0"/>
              <a:t>/P, ATLAS)</a:t>
            </a:r>
          </a:p>
          <a:p>
            <a:pPr marL="1200150" lvl="2" indent="-285750">
              <a:spcBef>
                <a:spcPts val="500"/>
              </a:spcBef>
              <a:spcAft>
                <a:spcPts val="500"/>
              </a:spcAft>
              <a:buFont typeface="Arial" panose="020B0604020202020204" pitchFamily="34" charset="0"/>
              <a:buChar char="•"/>
            </a:pPr>
            <a:r>
              <a:rPr lang="en-US" dirty="0" smtClean="0"/>
              <a:t>Increase support as possible for economic development activities (ITRS-</a:t>
            </a:r>
            <a:r>
              <a:rPr lang="en-US" dirty="0" err="1" smtClean="0"/>
              <a:t>PoC</a:t>
            </a:r>
            <a:r>
              <a:rPr lang="en-US" dirty="0" smtClean="0"/>
              <a:t>/P)</a:t>
            </a:r>
          </a:p>
          <a:p>
            <a:pPr marL="914400" lvl="1" indent="-457200">
              <a:spcBef>
                <a:spcPts val="500"/>
              </a:spcBef>
              <a:spcAft>
                <a:spcPts val="500"/>
              </a:spcAft>
              <a:buFont typeface="Courier New" panose="02070309020205020404" pitchFamily="49" charset="0"/>
              <a:buChar char="o"/>
            </a:pPr>
            <a:r>
              <a:rPr lang="en-US" sz="2200" u="sng" dirty="0" smtClean="0"/>
              <a:t>Endowed Two-Year Workforce and Superior Graduate Student Scholarships</a:t>
            </a:r>
          </a:p>
          <a:p>
            <a:pPr lvl="1">
              <a:spcBef>
                <a:spcPts val="500"/>
              </a:spcBef>
              <a:spcAft>
                <a:spcPts val="500"/>
              </a:spcAft>
            </a:pPr>
            <a:endParaRPr lang="en-US" sz="2200" u="sng" dirty="0"/>
          </a:p>
          <a:p>
            <a:pPr marL="457200" indent="-457200">
              <a:spcBef>
                <a:spcPts val="500"/>
              </a:spcBef>
              <a:spcAft>
                <a:spcPts val="500"/>
              </a:spcAft>
              <a:buFont typeface="Wingdings" panose="05000000000000000000" pitchFamily="2" charset="2"/>
              <a:buChar char="Ø"/>
            </a:pPr>
            <a:r>
              <a:rPr lang="en-US" sz="2200" b="1" dirty="0"/>
              <a:t>Eliminate:</a:t>
            </a:r>
          </a:p>
          <a:p>
            <a:pPr marL="914400" lvl="1" indent="-457200">
              <a:spcBef>
                <a:spcPts val="500"/>
              </a:spcBef>
              <a:spcAft>
                <a:spcPts val="500"/>
              </a:spcAft>
              <a:buFont typeface="Courier New" panose="02070309020205020404" pitchFamily="49" charset="0"/>
              <a:buChar char="o"/>
            </a:pPr>
            <a:r>
              <a:rPr lang="en-US" sz="2200" u="sng" dirty="0"/>
              <a:t>Graduate Fellowships </a:t>
            </a:r>
          </a:p>
          <a:p>
            <a:pPr marL="1257300" lvl="2" indent="-342900">
              <a:spcBef>
                <a:spcPts val="500"/>
              </a:spcBef>
              <a:spcAft>
                <a:spcPts val="500"/>
              </a:spcAft>
              <a:buFont typeface="Arial" panose="020B0604020202020204" pitchFamily="34" charset="0"/>
              <a:buChar char="•"/>
            </a:pPr>
            <a:r>
              <a:rPr lang="en-US" dirty="0"/>
              <a:t>Integrate graduate student support (no tuition – not permitted per Constitution) </a:t>
            </a:r>
            <a:r>
              <a:rPr lang="en-US" dirty="0" smtClean="0"/>
              <a:t>into </a:t>
            </a:r>
            <a:r>
              <a:rPr lang="en-US" dirty="0"/>
              <a:t>Departmental </a:t>
            </a:r>
            <a:r>
              <a:rPr lang="en-US" dirty="0" smtClean="0"/>
              <a:t>Enhancement; revise </a:t>
            </a:r>
            <a:r>
              <a:rPr lang="en-US" dirty="0" err="1" smtClean="0"/>
              <a:t>BoR</a:t>
            </a:r>
            <a:r>
              <a:rPr lang="en-US" dirty="0" smtClean="0"/>
              <a:t>/SREB initiative through RFP</a:t>
            </a:r>
            <a:endParaRPr lang="en-US" dirty="0"/>
          </a:p>
          <a:p>
            <a:pPr marL="914400" lvl="1" indent="-457200">
              <a:spcBef>
                <a:spcPts val="500"/>
              </a:spcBef>
              <a:spcAft>
                <a:spcPts val="500"/>
              </a:spcAft>
              <a:buFont typeface="Courier New" panose="02070309020205020404" pitchFamily="49" charset="0"/>
              <a:buChar char="o"/>
            </a:pPr>
            <a:r>
              <a:rPr lang="en-US" sz="2200" u="sng" dirty="0"/>
              <a:t>First-Generation Endowed Undergraduate Scholarships</a:t>
            </a:r>
          </a:p>
          <a:p>
            <a:pPr marL="1317625" lvl="2" indent="-285750">
              <a:spcBef>
                <a:spcPts val="500"/>
              </a:spcBef>
              <a:spcAft>
                <a:spcPts val="500"/>
              </a:spcAft>
              <a:buFont typeface="Arial" panose="020B0604020202020204" pitchFamily="34" charset="0"/>
              <a:buChar char="•"/>
            </a:pPr>
            <a:r>
              <a:rPr lang="en-US" dirty="0"/>
              <a:t>Resources are insufficient to generate needed assistance for higher-risk students </a:t>
            </a:r>
          </a:p>
          <a:p>
            <a:pPr marL="1317625" lvl="2" indent="-285750">
              <a:spcBef>
                <a:spcPts val="500"/>
              </a:spcBef>
              <a:spcAft>
                <a:spcPts val="500"/>
              </a:spcAft>
              <a:buFont typeface="Arial" panose="020B0604020202020204" pitchFamily="34" charset="0"/>
              <a:buChar char="•"/>
            </a:pPr>
            <a:r>
              <a:rPr lang="en-US" dirty="0"/>
              <a:t>Other student endowments provide more targeted support and better results</a:t>
            </a:r>
          </a:p>
          <a:p>
            <a:pPr marL="1031875" lvl="2">
              <a:spcBef>
                <a:spcPts val="500"/>
              </a:spcBef>
              <a:spcAft>
                <a:spcPts val="500"/>
              </a:spcAft>
            </a:pPr>
            <a:endParaRPr lang="en-US" dirty="0"/>
          </a:p>
          <a:p>
            <a:pPr>
              <a:spcBef>
                <a:spcPts val="500"/>
              </a:spcBef>
              <a:spcAft>
                <a:spcPts val="500"/>
              </a:spcAft>
            </a:pPr>
            <a:endParaRPr lang="en-US" sz="2200"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6</a:t>
            </a:fld>
            <a:endParaRPr lang="en-US" dirty="0">
              <a:solidFill>
                <a:schemeClr val="bg1"/>
              </a:solidFill>
            </a:endParaRPr>
          </a:p>
        </p:txBody>
      </p:sp>
      <p:sp>
        <p:nvSpPr>
          <p:cNvPr id="5" name="TextBox 4"/>
          <p:cNvSpPr txBox="1">
            <a:spLocks noChangeArrowheads="1"/>
          </p:cNvSpPr>
          <p:nvPr/>
        </p:nvSpPr>
        <p:spPr bwMode="auto">
          <a:xfrm>
            <a:off x="0" y="304800"/>
            <a:ext cx="9144000" cy="630942"/>
          </a:xfrm>
          <a:prstGeom prst="rect">
            <a:avLst/>
          </a:prstGeom>
          <a:noFill/>
          <a:ln w="9525">
            <a:noFill/>
            <a:miter lim="800000"/>
            <a:headEnd/>
            <a:tailEnd/>
          </a:ln>
        </p:spPr>
        <p:txBody>
          <a:bodyPr wrap="square">
            <a:spAutoFit/>
          </a:bodyPr>
          <a:lstStyle/>
          <a:p>
            <a:pPr algn="ctr"/>
            <a:r>
              <a:rPr lang="en-US" sz="3500" b="1" cap="all" dirty="0" smtClean="0"/>
              <a:t>Effect on </a:t>
            </a:r>
            <a:r>
              <a:rPr lang="en-US" sz="3500" b="1" cap="all" dirty="0" err="1" smtClean="0"/>
              <a:t>B</a:t>
            </a:r>
            <a:r>
              <a:rPr lang="en-US" sz="3500" b="1" dirty="0" err="1" smtClean="0"/>
              <a:t>o</a:t>
            </a:r>
            <a:r>
              <a:rPr lang="en-US" sz="3500" b="1" cap="all" dirty="0" err="1" smtClean="0"/>
              <a:t>rsf</a:t>
            </a:r>
            <a:r>
              <a:rPr lang="en-US" sz="3500" b="1" cap="all" dirty="0" smtClean="0"/>
              <a:t> competitive PROGRAMs</a:t>
            </a:r>
          </a:p>
        </p:txBody>
      </p:sp>
    </p:spTree>
    <p:extLst>
      <p:ext uri="{BB962C8B-B14F-4D97-AF65-F5344CB8AC3E}">
        <p14:creationId xmlns:p14="http://schemas.microsoft.com/office/powerpoint/2010/main" val="2485691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1371600"/>
            <a:ext cx="9067800" cy="5129609"/>
          </a:xfrm>
          <a:prstGeom prst="rect">
            <a:avLst/>
          </a:prstGeom>
          <a:noFill/>
        </p:spPr>
        <p:txBody>
          <a:bodyPr wrap="square" rtlCol="0">
            <a:spAutoFit/>
          </a:bodyPr>
          <a:lstStyle/>
          <a:p>
            <a:pPr marL="457200" indent="-457200">
              <a:spcBef>
                <a:spcPts val="500"/>
              </a:spcBef>
              <a:spcAft>
                <a:spcPts val="500"/>
              </a:spcAft>
              <a:buFont typeface="Wingdings" panose="05000000000000000000" pitchFamily="2" charset="2"/>
              <a:buChar char="Ø"/>
            </a:pPr>
            <a:r>
              <a:rPr lang="en-US" sz="2100" dirty="0" smtClean="0"/>
              <a:t>Objectives (LA Constitution): to enhance the infrastructure of academic, research, or agricultural departments/units and to promote economic development </a:t>
            </a:r>
          </a:p>
          <a:p>
            <a:pPr marL="457200" indent="-457200">
              <a:spcBef>
                <a:spcPts val="500"/>
              </a:spcBef>
              <a:spcAft>
                <a:spcPts val="500"/>
              </a:spcAft>
              <a:buFont typeface="Wingdings" panose="05000000000000000000" pitchFamily="2" charset="2"/>
              <a:buChar char="Ø"/>
            </a:pPr>
            <a:r>
              <a:rPr lang="en-US" sz="2100" dirty="0" smtClean="0"/>
              <a:t>Eligibility: Discipline rotation + multidisciplinary; any formally recognized academic, research or agricultural department, unit, center, etc. No administrative offices eligible except in SREB</a:t>
            </a:r>
          </a:p>
          <a:p>
            <a:pPr marL="457200" indent="-457200">
              <a:spcBef>
                <a:spcPts val="500"/>
              </a:spcBef>
              <a:spcAft>
                <a:spcPts val="500"/>
              </a:spcAft>
              <a:buFont typeface="Wingdings" panose="05000000000000000000" pitchFamily="2" charset="2"/>
              <a:buChar char="Ø"/>
            </a:pPr>
            <a:r>
              <a:rPr lang="en-US" sz="2100" dirty="0" smtClean="0"/>
              <a:t>Two award types: comprehensive (holistic departmental approach – up to five years of funding; one submission per eligible department/unit) and targeted (focused approach – one year of funding; unlimited submissions per eligible department/unit, but all submissions must be ranked)</a:t>
            </a:r>
          </a:p>
          <a:p>
            <a:pPr marL="457200" lvl="2" indent="-457200">
              <a:spcBef>
                <a:spcPts val="500"/>
              </a:spcBef>
              <a:spcAft>
                <a:spcPts val="500"/>
              </a:spcAft>
              <a:buFont typeface="Wingdings" panose="05000000000000000000" pitchFamily="2" charset="2"/>
              <a:buChar char="Ø"/>
            </a:pPr>
            <a:r>
              <a:rPr lang="en-US" sz="2100" dirty="0" smtClean="0"/>
              <a:t>Three categories by primary contribution: research, education, workforce development. Projects may, even should, include impacts from more than one of these areas</a:t>
            </a:r>
          </a:p>
          <a:p>
            <a:pPr marL="457200" lvl="2" indent="-457200">
              <a:spcBef>
                <a:spcPts val="500"/>
              </a:spcBef>
              <a:spcAft>
                <a:spcPts val="500"/>
              </a:spcAft>
              <a:buFont typeface="Wingdings" panose="05000000000000000000" pitchFamily="2" charset="2"/>
              <a:buChar char="Ø"/>
            </a:pPr>
            <a:r>
              <a:rPr lang="en-US" sz="2100" dirty="0" smtClean="0"/>
              <a:t>Multidisciplinary projects still solicited: see RFP for restrictions</a:t>
            </a:r>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7</a:t>
            </a:fld>
            <a:endParaRPr lang="en-US" dirty="0">
              <a:solidFill>
                <a:schemeClr val="bg1"/>
              </a:solidFill>
            </a:endParaRPr>
          </a:p>
        </p:txBody>
      </p:sp>
      <p:sp>
        <p:nvSpPr>
          <p:cNvPr id="8" name="TextBox 7"/>
          <p:cNvSpPr txBox="1">
            <a:spLocks noChangeArrowheads="1"/>
          </p:cNvSpPr>
          <p:nvPr/>
        </p:nvSpPr>
        <p:spPr bwMode="auto">
          <a:xfrm>
            <a:off x="0" y="228600"/>
            <a:ext cx="9144000" cy="1169551"/>
          </a:xfrm>
          <a:prstGeom prst="rect">
            <a:avLst/>
          </a:prstGeom>
          <a:noFill/>
          <a:ln w="9525">
            <a:noFill/>
            <a:miter lim="800000"/>
            <a:headEnd/>
            <a:tailEnd/>
          </a:ln>
        </p:spPr>
        <p:txBody>
          <a:bodyPr wrap="square">
            <a:spAutoFit/>
          </a:bodyPr>
          <a:lstStyle/>
          <a:p>
            <a:pPr algn="ctr"/>
            <a:r>
              <a:rPr lang="en-US" sz="3500" b="1" cap="all" dirty="0" smtClean="0"/>
              <a:t>Departmental enhancement</a:t>
            </a:r>
          </a:p>
          <a:p>
            <a:pPr algn="ctr"/>
            <a:r>
              <a:rPr lang="en-US" sz="3500" b="1" cap="all" dirty="0" smtClean="0"/>
              <a:t>program design</a:t>
            </a:r>
          </a:p>
        </p:txBody>
      </p:sp>
    </p:spTree>
    <p:extLst>
      <p:ext uri="{BB962C8B-B14F-4D97-AF65-F5344CB8AC3E}">
        <p14:creationId xmlns:p14="http://schemas.microsoft.com/office/powerpoint/2010/main" val="128015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1295400"/>
            <a:ext cx="9067800" cy="6781344"/>
          </a:xfrm>
          <a:prstGeom prst="rect">
            <a:avLst/>
          </a:prstGeom>
          <a:noFill/>
        </p:spPr>
        <p:txBody>
          <a:bodyPr wrap="square" rtlCol="0">
            <a:spAutoFit/>
          </a:bodyPr>
          <a:lstStyle/>
          <a:p>
            <a:pPr marL="457200" lvl="2" indent="-457200">
              <a:spcBef>
                <a:spcPts val="500"/>
              </a:spcBef>
              <a:spcAft>
                <a:spcPts val="500"/>
              </a:spcAft>
              <a:buFont typeface="Wingdings" panose="05000000000000000000" pitchFamily="2" charset="2"/>
              <a:buChar char="Ø"/>
            </a:pPr>
            <a:r>
              <a:rPr lang="en-US" sz="2000" dirty="0" smtClean="0"/>
              <a:t>Project focus: Projects must address Department/Unit strategic priorities within context of campus role, scope, mission &amp; priorities</a:t>
            </a:r>
          </a:p>
          <a:p>
            <a:pPr marL="457200" lvl="2" indent="-457200">
              <a:spcBef>
                <a:spcPts val="500"/>
              </a:spcBef>
              <a:spcAft>
                <a:spcPts val="500"/>
              </a:spcAft>
              <a:buFont typeface="Wingdings" panose="05000000000000000000" pitchFamily="2" charset="2"/>
              <a:buChar char="Ø"/>
            </a:pPr>
            <a:r>
              <a:rPr lang="en-US" sz="2000" dirty="0" smtClean="0"/>
              <a:t>BoRSF </a:t>
            </a:r>
            <a:r>
              <a:rPr lang="en-US" sz="2000" u="sng" dirty="0" smtClean="0"/>
              <a:t>does not define</a:t>
            </a:r>
            <a:r>
              <a:rPr lang="en-US" sz="2000" dirty="0" smtClean="0"/>
              <a:t> priority areas for campuses: all disciplines eligible, though projects must document and argue for alignment with department and campus role, scope, mission and strategic priorities</a:t>
            </a:r>
          </a:p>
          <a:p>
            <a:pPr marL="457200" lvl="2" indent="-457200">
              <a:spcBef>
                <a:spcPts val="500"/>
              </a:spcBef>
              <a:spcAft>
                <a:spcPts val="500"/>
              </a:spcAft>
              <a:buFont typeface="Wingdings" panose="05000000000000000000" pitchFamily="2" charset="2"/>
              <a:buChar char="Ø"/>
            </a:pPr>
            <a:r>
              <a:rPr lang="en-US" sz="2000" dirty="0" smtClean="0"/>
              <a:t>Broad eligibility for activities: Almost any activity is permitted that can be convincingly argued will enhance infrastructure and priority activities of participating department(s)/unit(s)</a:t>
            </a:r>
          </a:p>
          <a:p>
            <a:pPr marL="457200" lvl="2" indent="-457200">
              <a:spcBef>
                <a:spcPts val="500"/>
              </a:spcBef>
              <a:spcAft>
                <a:spcPts val="500"/>
              </a:spcAft>
              <a:buFont typeface="Wingdings" panose="05000000000000000000" pitchFamily="2" charset="2"/>
              <a:buChar char="Ø"/>
            </a:pPr>
            <a:r>
              <a:rPr lang="en-US" sz="2000" dirty="0" smtClean="0"/>
              <a:t>Emphasis on the depth and/or breadth of potential impact, whether educational/training (student outcomes, curricular effects, workforce opportunities) or research (capacity/competitiveness/unique assets)</a:t>
            </a:r>
          </a:p>
          <a:p>
            <a:pPr marL="457200" lvl="2" indent="-457200">
              <a:spcBef>
                <a:spcPts val="500"/>
              </a:spcBef>
              <a:spcAft>
                <a:spcPts val="500"/>
              </a:spcAft>
              <a:buFont typeface="Wingdings" panose="05000000000000000000" pitchFamily="2" charset="2"/>
              <a:buChar char="Ø"/>
            </a:pPr>
            <a:r>
              <a:rPr lang="en-US" sz="2000" dirty="0" smtClean="0"/>
              <a:t>Sustainability critical: if pilot or initiation of activities, how will they be sustained and paid for? If short-term only, why not sustain and what is longer-term impact? </a:t>
            </a:r>
            <a:r>
              <a:rPr lang="en-US" sz="2000" u="sng" dirty="0" smtClean="0"/>
              <a:t>Note: for one-time purchases (equipment, software, supplies, etc.), sustainability includes maintenance/repair/updating/replenishing</a:t>
            </a:r>
          </a:p>
          <a:p>
            <a:pPr marL="457200" lvl="2" indent="-457200">
              <a:spcBef>
                <a:spcPts val="500"/>
              </a:spcBef>
              <a:spcAft>
                <a:spcPts val="500"/>
              </a:spcAft>
              <a:buFont typeface="Wingdings" panose="05000000000000000000" pitchFamily="2" charset="2"/>
              <a:buChar char="Ø"/>
            </a:pPr>
            <a:endParaRPr lang="en-US" sz="1700" dirty="0" smtClean="0"/>
          </a:p>
          <a:p>
            <a:pPr marL="457200" lvl="2" indent="-457200">
              <a:spcBef>
                <a:spcPts val="500"/>
              </a:spcBef>
              <a:spcAft>
                <a:spcPts val="500"/>
              </a:spcAft>
              <a:buFont typeface="Wingdings" panose="05000000000000000000" pitchFamily="2" charset="2"/>
              <a:buChar char="Ø"/>
            </a:pPr>
            <a:endParaRPr lang="en-US" sz="1700" dirty="0" smtClean="0"/>
          </a:p>
          <a:p>
            <a:pPr marL="457200" lvl="2" indent="-457200">
              <a:spcBef>
                <a:spcPts val="500"/>
              </a:spcBef>
              <a:spcAft>
                <a:spcPts val="500"/>
              </a:spcAft>
              <a:buFont typeface="Wingdings" panose="05000000000000000000" pitchFamily="2" charset="2"/>
              <a:buChar char="Ø"/>
            </a:pPr>
            <a:endParaRPr lang="en-US" sz="1700" dirty="0"/>
          </a:p>
          <a:p>
            <a:pPr marL="457200" indent="-457200">
              <a:spcBef>
                <a:spcPts val="500"/>
              </a:spcBef>
              <a:spcAft>
                <a:spcPts val="500"/>
              </a:spcAft>
              <a:buFont typeface="Wingdings" panose="05000000000000000000" pitchFamily="2" charset="2"/>
              <a:buChar char="Ø"/>
            </a:pPr>
            <a:endParaRPr lang="en-US" sz="1700"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8</a:t>
            </a:fld>
            <a:endParaRPr lang="en-US" dirty="0">
              <a:solidFill>
                <a:schemeClr val="bg1"/>
              </a:solidFill>
            </a:endParaRPr>
          </a:p>
        </p:txBody>
      </p:sp>
      <p:sp>
        <p:nvSpPr>
          <p:cNvPr id="8" name="TextBox 7"/>
          <p:cNvSpPr txBox="1">
            <a:spLocks noChangeArrowheads="1"/>
          </p:cNvSpPr>
          <p:nvPr/>
        </p:nvSpPr>
        <p:spPr bwMode="auto">
          <a:xfrm>
            <a:off x="0" y="228600"/>
            <a:ext cx="9144000" cy="1169551"/>
          </a:xfrm>
          <a:prstGeom prst="rect">
            <a:avLst/>
          </a:prstGeom>
          <a:noFill/>
          <a:ln w="9525">
            <a:noFill/>
            <a:miter lim="800000"/>
            <a:headEnd/>
            <a:tailEnd/>
          </a:ln>
        </p:spPr>
        <p:txBody>
          <a:bodyPr wrap="square">
            <a:spAutoFit/>
          </a:bodyPr>
          <a:lstStyle/>
          <a:p>
            <a:pPr algn="ctr"/>
            <a:r>
              <a:rPr lang="en-US" sz="3500" b="1" cap="all" dirty="0" smtClean="0"/>
              <a:t>Departmental enhancement</a:t>
            </a:r>
          </a:p>
          <a:p>
            <a:pPr algn="ctr"/>
            <a:r>
              <a:rPr lang="en-US" sz="3500" b="1" cap="all" dirty="0" smtClean="0"/>
              <a:t>Proposal Development</a:t>
            </a:r>
          </a:p>
        </p:txBody>
      </p:sp>
    </p:spTree>
    <p:extLst>
      <p:ext uri="{BB962C8B-B14F-4D97-AF65-F5344CB8AC3E}">
        <p14:creationId xmlns:p14="http://schemas.microsoft.com/office/powerpoint/2010/main" val="44514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1415167"/>
            <a:ext cx="9067800" cy="5144998"/>
          </a:xfrm>
          <a:prstGeom prst="rect">
            <a:avLst/>
          </a:prstGeom>
          <a:noFill/>
        </p:spPr>
        <p:txBody>
          <a:bodyPr wrap="square" rtlCol="0">
            <a:spAutoFit/>
          </a:bodyPr>
          <a:lstStyle/>
          <a:p>
            <a:pPr marL="457200" lvl="2" indent="-457200">
              <a:spcBef>
                <a:spcPts val="500"/>
              </a:spcBef>
              <a:spcAft>
                <a:spcPts val="500"/>
              </a:spcAft>
              <a:buFont typeface="Wingdings" panose="05000000000000000000" pitchFamily="2" charset="2"/>
              <a:buChar char="Ø"/>
            </a:pPr>
            <a:r>
              <a:rPr lang="en-US" dirty="0" smtClean="0"/>
              <a:t>Program focus: Building diversity in doctoral programs and faculty through partnership with SREB’s Doctoral Scholars Program (DSP)</a:t>
            </a:r>
          </a:p>
          <a:p>
            <a:pPr marL="457200" lvl="2" indent="-457200">
              <a:spcBef>
                <a:spcPts val="500"/>
              </a:spcBef>
              <a:spcAft>
                <a:spcPts val="500"/>
              </a:spcAft>
              <a:buFont typeface="Wingdings" panose="05000000000000000000" pitchFamily="2" charset="2"/>
              <a:buChar char="Ø"/>
            </a:pPr>
            <a:r>
              <a:rPr lang="en-US" dirty="0" smtClean="0"/>
              <a:t>$10,000 supplementary stipend + $5,000 SREB DSP membership; campus must match stipend level and cannot use BoRSF funds for costs beyond stipend and SREB membership (matching is acceptable and encouraged)</a:t>
            </a:r>
          </a:p>
          <a:p>
            <a:pPr marL="457200" lvl="2" indent="-457200">
              <a:spcBef>
                <a:spcPts val="500"/>
              </a:spcBef>
              <a:spcAft>
                <a:spcPts val="500"/>
              </a:spcAft>
              <a:buFont typeface="Wingdings" panose="05000000000000000000" pitchFamily="2" charset="2"/>
              <a:buChar char="Ø"/>
            </a:pPr>
            <a:r>
              <a:rPr lang="en-US" dirty="0" smtClean="0"/>
              <a:t>Maximum of 10 slots available per cycle</a:t>
            </a:r>
          </a:p>
          <a:p>
            <a:pPr marL="457200" lvl="2" indent="-457200">
              <a:spcBef>
                <a:spcPts val="500"/>
              </a:spcBef>
              <a:spcAft>
                <a:spcPts val="500"/>
              </a:spcAft>
              <a:buFont typeface="Wingdings" panose="05000000000000000000" pitchFamily="2" charset="2"/>
              <a:buChar char="Ø"/>
            </a:pPr>
            <a:r>
              <a:rPr lang="en-US" dirty="0" smtClean="0"/>
              <a:t>Three years of support; one submission per campus (submitted by the Graduate School or equivalent governing unit for graduate education)</a:t>
            </a:r>
          </a:p>
          <a:p>
            <a:pPr marL="457200" lvl="2" indent="-457200">
              <a:spcBef>
                <a:spcPts val="500"/>
              </a:spcBef>
              <a:spcAft>
                <a:spcPts val="500"/>
              </a:spcAft>
              <a:buFont typeface="Wingdings" panose="05000000000000000000" pitchFamily="2" charset="2"/>
              <a:buChar char="Ø"/>
            </a:pPr>
            <a:r>
              <a:rPr lang="en-US" dirty="0" smtClean="0"/>
              <a:t>Key elements: </a:t>
            </a:r>
          </a:p>
          <a:p>
            <a:pPr marL="800100" lvl="3" indent="-342900">
              <a:spcBef>
                <a:spcPts val="500"/>
              </a:spcBef>
              <a:spcAft>
                <a:spcPts val="500"/>
              </a:spcAft>
              <a:buFont typeface="Arial" panose="020B0604020202020204" pitchFamily="34" charset="0"/>
              <a:buChar char="•"/>
            </a:pPr>
            <a:r>
              <a:rPr lang="en-US" dirty="0" smtClean="0"/>
              <a:t>Previous success in recruiting, retaining, and graduating URM students in doctoral programs</a:t>
            </a:r>
          </a:p>
          <a:p>
            <a:pPr marL="800100" lvl="3" indent="-342900">
              <a:spcBef>
                <a:spcPts val="500"/>
              </a:spcBef>
              <a:spcAft>
                <a:spcPts val="500"/>
              </a:spcAft>
              <a:buFont typeface="Arial" panose="020B0604020202020204" pitchFamily="34" charset="0"/>
              <a:buChar char="•"/>
            </a:pPr>
            <a:r>
              <a:rPr lang="en-US" dirty="0" smtClean="0"/>
              <a:t>Concrete plans (prospective or implemented) for building URM participation and success, or maintaining URM populations if already sufficiently diverse</a:t>
            </a:r>
          </a:p>
          <a:p>
            <a:pPr marL="800100" lvl="3" indent="-342900">
              <a:spcBef>
                <a:spcPts val="500"/>
              </a:spcBef>
              <a:spcAft>
                <a:spcPts val="500"/>
              </a:spcAft>
              <a:buFont typeface="Arial" panose="020B0604020202020204" pitchFamily="34" charset="0"/>
              <a:buChar char="•"/>
            </a:pPr>
            <a:r>
              <a:rPr lang="en-US" dirty="0" smtClean="0"/>
              <a:t>Inclusion of sufficiency of all funding (BoRSF + match) to attract and retain the type of student targeted</a:t>
            </a:r>
            <a:endParaRPr lang="en-US" dirty="0"/>
          </a:p>
        </p:txBody>
      </p:sp>
      <p:sp>
        <p:nvSpPr>
          <p:cNvPr id="7" name="Slide Number Placeholder 6"/>
          <p:cNvSpPr>
            <a:spLocks noGrp="1"/>
          </p:cNvSpPr>
          <p:nvPr>
            <p:ph type="sldNum" sz="quarter" idx="12"/>
          </p:nvPr>
        </p:nvSpPr>
        <p:spPr>
          <a:xfrm>
            <a:off x="8458200" y="6492875"/>
            <a:ext cx="584200" cy="365125"/>
          </a:xfrm>
        </p:spPr>
        <p:txBody>
          <a:bodyPr/>
          <a:lstStyle/>
          <a:p>
            <a:pPr>
              <a:defRPr/>
            </a:pPr>
            <a:fld id="{13F743C7-2023-4DC5-9399-07F4BD839EBA}" type="slidenum">
              <a:rPr lang="en-US">
                <a:solidFill>
                  <a:schemeClr val="bg1"/>
                </a:solidFill>
              </a:rPr>
              <a:pPr>
                <a:defRPr/>
              </a:pPr>
              <a:t>9</a:t>
            </a:fld>
            <a:endParaRPr lang="en-US" dirty="0">
              <a:solidFill>
                <a:schemeClr val="bg1"/>
              </a:solidFill>
            </a:endParaRPr>
          </a:p>
        </p:txBody>
      </p:sp>
      <p:sp>
        <p:nvSpPr>
          <p:cNvPr id="8" name="TextBox 7"/>
          <p:cNvSpPr txBox="1">
            <a:spLocks noChangeArrowheads="1"/>
          </p:cNvSpPr>
          <p:nvPr/>
        </p:nvSpPr>
        <p:spPr bwMode="auto">
          <a:xfrm>
            <a:off x="0" y="278249"/>
            <a:ext cx="9144000" cy="1169551"/>
          </a:xfrm>
          <a:prstGeom prst="rect">
            <a:avLst/>
          </a:prstGeom>
          <a:noFill/>
          <a:ln w="9525">
            <a:noFill/>
            <a:miter lim="800000"/>
            <a:headEnd/>
            <a:tailEnd/>
          </a:ln>
        </p:spPr>
        <p:txBody>
          <a:bodyPr wrap="square">
            <a:spAutoFit/>
          </a:bodyPr>
          <a:lstStyle/>
          <a:p>
            <a:pPr algn="ctr"/>
            <a:r>
              <a:rPr lang="en-US" sz="3500" b="1" cap="all" dirty="0" smtClean="0"/>
              <a:t>Enhancement: </a:t>
            </a:r>
            <a:r>
              <a:rPr lang="en-US" sz="3500" b="1" cap="all" dirty="0" err="1" smtClean="0"/>
              <a:t>BoR</a:t>
            </a:r>
            <a:r>
              <a:rPr lang="en-US" sz="3500" b="1" cap="all" dirty="0" smtClean="0"/>
              <a:t>/SREB Initiative</a:t>
            </a:r>
          </a:p>
          <a:p>
            <a:pPr algn="ctr"/>
            <a:r>
              <a:rPr lang="en-US" sz="3500" b="1" cap="all" dirty="0" smtClean="0"/>
              <a:t>PROGRAM DESIGN</a:t>
            </a:r>
          </a:p>
        </p:txBody>
      </p:sp>
    </p:spTree>
    <p:extLst>
      <p:ext uri="{BB962C8B-B14F-4D97-AF65-F5344CB8AC3E}">
        <p14:creationId xmlns:p14="http://schemas.microsoft.com/office/powerpoint/2010/main" val="212922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1300</TotalTime>
  <Words>1442</Words>
  <Application>Microsoft Office PowerPoint</Application>
  <PresentationFormat>On-screen Show (4:3)</PresentationFormat>
  <Paragraphs>148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Louisiana Board of Regents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Item IV Survey of Campus Vacancies: Previously Matched Endowed Chairs and  Endowed Professorships</dc:title>
  <dc:creator>carrie.robison</dc:creator>
  <cp:lastModifiedBy>Carrie Robison</cp:lastModifiedBy>
  <cp:revision>174</cp:revision>
  <cp:lastPrinted>2016-10-31T19:19:29Z</cp:lastPrinted>
  <dcterms:created xsi:type="dcterms:W3CDTF">2013-04-24T19:44:35Z</dcterms:created>
  <dcterms:modified xsi:type="dcterms:W3CDTF">2017-08-24T20:44:06Z</dcterms:modified>
</cp:coreProperties>
</file>